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21" r:id="rId3"/>
    <p:sldId id="323" r:id="rId4"/>
    <p:sldId id="324" r:id="rId5"/>
    <p:sldId id="322" r:id="rId6"/>
    <p:sldId id="275" r:id="rId7"/>
    <p:sldId id="276" r:id="rId8"/>
    <p:sldId id="268" r:id="rId9"/>
    <p:sldId id="277" r:id="rId10"/>
    <p:sldId id="282" r:id="rId11"/>
    <p:sldId id="278" r:id="rId12"/>
    <p:sldId id="283" r:id="rId13"/>
    <p:sldId id="279" r:id="rId14"/>
    <p:sldId id="284" r:id="rId15"/>
    <p:sldId id="286" r:id="rId16"/>
    <p:sldId id="302" r:id="rId17"/>
    <p:sldId id="293" r:id="rId18"/>
    <p:sldId id="297" r:id="rId19"/>
    <p:sldId id="319" r:id="rId20"/>
    <p:sldId id="320" r:id="rId21"/>
    <p:sldId id="288" r:id="rId22"/>
    <p:sldId id="289" r:id="rId23"/>
    <p:sldId id="306" r:id="rId24"/>
    <p:sldId id="269" r:id="rId25"/>
    <p:sldId id="304" r:id="rId26"/>
    <p:sldId id="305" r:id="rId27"/>
    <p:sldId id="307" r:id="rId28"/>
    <p:sldId id="308" r:id="rId29"/>
    <p:sldId id="309" r:id="rId30"/>
    <p:sldId id="310" r:id="rId31"/>
    <p:sldId id="311" r:id="rId32"/>
    <p:sldId id="312" r:id="rId33"/>
    <p:sldId id="290" r:id="rId34"/>
    <p:sldId id="291" r:id="rId35"/>
    <p:sldId id="294" r:id="rId36"/>
    <p:sldId id="295" r:id="rId37"/>
    <p:sldId id="296" r:id="rId38"/>
    <p:sldId id="292" r:id="rId39"/>
    <p:sldId id="313" r:id="rId40"/>
    <p:sldId id="314" r:id="rId41"/>
    <p:sldId id="315" r:id="rId42"/>
    <p:sldId id="316" r:id="rId43"/>
    <p:sldId id="298" r:id="rId44"/>
    <p:sldId id="299" r:id="rId45"/>
    <p:sldId id="287" r:id="rId46"/>
    <p:sldId id="318" r:id="rId47"/>
    <p:sldId id="28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DE71A-F599-4F2E-8A19-7065990751F7}" type="doc">
      <dgm:prSet loTypeId="urn:microsoft.com/office/officeart/2005/8/layout/pyramid1" loCatId="pyramid" qsTypeId="urn:microsoft.com/office/officeart/2005/8/quickstyle/simple1" qsCatId="simple" csTypeId="urn:microsoft.com/office/officeart/2005/8/colors/accent1_2" csCatId="accent1" phldr="1"/>
      <dgm:spPr/>
    </dgm:pt>
    <dgm:pt modelId="{9741EF2E-9332-4078-BCF8-01A274BB3C37}">
      <dgm:prSet phldrT="[Text]"/>
      <dgm:spPr/>
      <dgm:t>
        <a:bodyPr/>
        <a:lstStyle/>
        <a:p>
          <a:r>
            <a:rPr lang="en-IE" b="1" dirty="0">
              <a:ln/>
              <a:solidFill>
                <a:schemeClr val="accent3"/>
              </a:solidFill>
            </a:rPr>
            <a:t>Platform</a:t>
          </a:r>
          <a:endParaRPr lang="en-IE" dirty="0"/>
        </a:p>
      </dgm:t>
    </dgm:pt>
    <dgm:pt modelId="{48247393-82F7-4F6F-90B3-816AFCC81DAA}" type="parTrans" cxnId="{70905BFA-9BD0-4C89-91D4-1500D92C7C5E}">
      <dgm:prSet/>
      <dgm:spPr/>
      <dgm:t>
        <a:bodyPr/>
        <a:lstStyle/>
        <a:p>
          <a:endParaRPr lang="en-IE"/>
        </a:p>
      </dgm:t>
    </dgm:pt>
    <dgm:pt modelId="{0E9552EE-C271-4122-ABEC-1FA1B0A4E4EF}" type="sibTrans" cxnId="{70905BFA-9BD0-4C89-91D4-1500D92C7C5E}">
      <dgm:prSet/>
      <dgm:spPr/>
      <dgm:t>
        <a:bodyPr/>
        <a:lstStyle/>
        <a:p>
          <a:endParaRPr lang="en-IE"/>
        </a:p>
      </dgm:t>
    </dgm:pt>
    <dgm:pt modelId="{9ADD082A-6B1C-449F-9929-DDF3E0042395}">
      <dgm:prSet phldrT="[Text]"/>
      <dgm:spPr/>
      <dgm:t>
        <a:bodyPr/>
        <a:lstStyle/>
        <a:p>
          <a:r>
            <a:rPr lang="en-IE"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Infrastructure</a:t>
          </a:r>
          <a:endParaRPr lang="en-IE" dirty="0"/>
        </a:p>
      </dgm:t>
    </dgm:pt>
    <dgm:pt modelId="{664F6FF7-A95D-4D71-BB12-05955FC65A53}" type="parTrans" cxnId="{CAC004EF-7102-4A23-84B0-C84C0B617949}">
      <dgm:prSet/>
      <dgm:spPr/>
      <dgm:t>
        <a:bodyPr/>
        <a:lstStyle/>
        <a:p>
          <a:endParaRPr lang="en-IE"/>
        </a:p>
      </dgm:t>
    </dgm:pt>
    <dgm:pt modelId="{14640B40-4D19-4493-96F6-5E88911C0551}" type="sibTrans" cxnId="{CAC004EF-7102-4A23-84B0-C84C0B617949}">
      <dgm:prSet/>
      <dgm:spPr/>
      <dgm:t>
        <a:bodyPr/>
        <a:lstStyle/>
        <a:p>
          <a:endParaRPr lang="en-IE"/>
        </a:p>
      </dgm:t>
    </dgm:pt>
    <dgm:pt modelId="{0CD7AD12-75CB-44F4-9707-51A226640D1F}">
      <dgm:prSet phldrT="[Text]" custT="1"/>
      <dgm:spPr/>
      <dgm:t>
        <a:bodyPr>
          <a:scene3d>
            <a:camera prst="orthographicFront"/>
            <a:lightRig rig="glow" dir="tl">
              <a:rot lat="0" lon="0" rev="5400000"/>
            </a:lightRig>
          </a:scene3d>
          <a:sp3d contourW="12700">
            <a:bevelT w="25400" h="25400"/>
            <a:contourClr>
              <a:schemeClr val="accent6">
                <a:shade val="73000"/>
              </a:schemeClr>
            </a:contourClr>
          </a:sp3d>
        </a:bodyPr>
        <a:lstStyle/>
        <a:p>
          <a:endParaRPr lang="en-IE" sz="1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r>
            <a:rPr lang="en-IE" sz="1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Software</a:t>
          </a:r>
        </a:p>
      </dgm:t>
    </dgm:pt>
    <dgm:pt modelId="{FA53CFDA-9E98-455B-9443-84BCFA0205B5}" type="sibTrans" cxnId="{8FC5A754-079B-4FAA-8E56-2D85063C83FE}">
      <dgm:prSet/>
      <dgm:spPr/>
      <dgm:t>
        <a:bodyPr/>
        <a:lstStyle/>
        <a:p>
          <a:endParaRPr lang="en-IE"/>
        </a:p>
      </dgm:t>
    </dgm:pt>
    <dgm:pt modelId="{11402E5E-EACD-478C-A152-115BA817DAA5}" type="parTrans" cxnId="{8FC5A754-079B-4FAA-8E56-2D85063C83FE}">
      <dgm:prSet/>
      <dgm:spPr/>
      <dgm:t>
        <a:bodyPr/>
        <a:lstStyle/>
        <a:p>
          <a:endParaRPr lang="en-IE"/>
        </a:p>
      </dgm:t>
    </dgm:pt>
    <dgm:pt modelId="{C2549221-C5E0-4C96-9D24-588571F01B55}" type="pres">
      <dgm:prSet presAssocID="{E8ADE71A-F599-4F2E-8A19-7065990751F7}" presName="Name0" presStyleCnt="0">
        <dgm:presLayoutVars>
          <dgm:dir/>
          <dgm:animLvl val="lvl"/>
          <dgm:resizeHandles val="exact"/>
        </dgm:presLayoutVars>
      </dgm:prSet>
      <dgm:spPr/>
    </dgm:pt>
    <dgm:pt modelId="{B8957745-096A-4E9B-9B05-A9CBCDDAE121}" type="pres">
      <dgm:prSet presAssocID="{0CD7AD12-75CB-44F4-9707-51A226640D1F}" presName="Name8" presStyleCnt="0"/>
      <dgm:spPr/>
    </dgm:pt>
    <dgm:pt modelId="{BEE3194A-90A4-4A5C-91F5-458FB1CED8DB}" type="pres">
      <dgm:prSet presAssocID="{0CD7AD12-75CB-44F4-9707-51A226640D1F}" presName="level" presStyleLbl="node1" presStyleIdx="0" presStyleCnt="3">
        <dgm:presLayoutVars>
          <dgm:chMax val="1"/>
          <dgm:bulletEnabled val="1"/>
        </dgm:presLayoutVars>
      </dgm:prSet>
      <dgm:spPr/>
    </dgm:pt>
    <dgm:pt modelId="{349291BC-71A8-4697-A094-1298C5FDD925}" type="pres">
      <dgm:prSet presAssocID="{0CD7AD12-75CB-44F4-9707-51A226640D1F}" presName="levelTx" presStyleLbl="revTx" presStyleIdx="0" presStyleCnt="0">
        <dgm:presLayoutVars>
          <dgm:chMax val="1"/>
          <dgm:bulletEnabled val="1"/>
        </dgm:presLayoutVars>
      </dgm:prSet>
      <dgm:spPr/>
    </dgm:pt>
    <dgm:pt modelId="{CD0FD8F5-B2C2-446D-9D44-C508BDC6C96E}" type="pres">
      <dgm:prSet presAssocID="{9741EF2E-9332-4078-BCF8-01A274BB3C37}" presName="Name8" presStyleCnt="0"/>
      <dgm:spPr/>
    </dgm:pt>
    <dgm:pt modelId="{02FA3EBC-4A7A-498B-88C5-A85E4B720261}" type="pres">
      <dgm:prSet presAssocID="{9741EF2E-9332-4078-BCF8-01A274BB3C37}" presName="level" presStyleLbl="node1" presStyleIdx="1" presStyleCnt="3">
        <dgm:presLayoutVars>
          <dgm:chMax val="1"/>
          <dgm:bulletEnabled val="1"/>
        </dgm:presLayoutVars>
      </dgm:prSet>
      <dgm:spPr/>
    </dgm:pt>
    <dgm:pt modelId="{68B2C164-9A0F-4515-94A3-95C6EE43697D}" type="pres">
      <dgm:prSet presAssocID="{9741EF2E-9332-4078-BCF8-01A274BB3C37}" presName="levelTx" presStyleLbl="revTx" presStyleIdx="0" presStyleCnt="0">
        <dgm:presLayoutVars>
          <dgm:chMax val="1"/>
          <dgm:bulletEnabled val="1"/>
        </dgm:presLayoutVars>
      </dgm:prSet>
      <dgm:spPr/>
    </dgm:pt>
    <dgm:pt modelId="{0975B825-1B3D-4148-8C62-24EC149A8186}" type="pres">
      <dgm:prSet presAssocID="{9ADD082A-6B1C-449F-9929-DDF3E0042395}" presName="Name8" presStyleCnt="0"/>
      <dgm:spPr/>
    </dgm:pt>
    <dgm:pt modelId="{D29929D2-035C-4EF9-9DA9-B694236B65BF}" type="pres">
      <dgm:prSet presAssocID="{9ADD082A-6B1C-449F-9929-DDF3E0042395}" presName="level" presStyleLbl="node1" presStyleIdx="2" presStyleCnt="3" custLinFactNeighborX="12673" custLinFactNeighborY="1719">
        <dgm:presLayoutVars>
          <dgm:chMax val="1"/>
          <dgm:bulletEnabled val="1"/>
        </dgm:presLayoutVars>
      </dgm:prSet>
      <dgm:spPr/>
    </dgm:pt>
    <dgm:pt modelId="{C5903AD8-5B77-4229-9543-241A1C6998B4}" type="pres">
      <dgm:prSet presAssocID="{9ADD082A-6B1C-449F-9929-DDF3E0042395}" presName="levelTx" presStyleLbl="revTx" presStyleIdx="0" presStyleCnt="0">
        <dgm:presLayoutVars>
          <dgm:chMax val="1"/>
          <dgm:bulletEnabled val="1"/>
        </dgm:presLayoutVars>
      </dgm:prSet>
      <dgm:spPr/>
    </dgm:pt>
  </dgm:ptLst>
  <dgm:cxnLst>
    <dgm:cxn modelId="{FD4C9D11-42EC-46B5-A2E6-499D881BEE7D}" type="presOf" srcId="{9741EF2E-9332-4078-BCF8-01A274BB3C37}" destId="{68B2C164-9A0F-4515-94A3-95C6EE43697D}" srcOrd="1" destOrd="0" presId="urn:microsoft.com/office/officeart/2005/8/layout/pyramid1"/>
    <dgm:cxn modelId="{E8490F18-732E-4A15-9018-D30039C66466}" type="presOf" srcId="{0CD7AD12-75CB-44F4-9707-51A226640D1F}" destId="{BEE3194A-90A4-4A5C-91F5-458FB1CED8DB}" srcOrd="0" destOrd="0" presId="urn:microsoft.com/office/officeart/2005/8/layout/pyramid1"/>
    <dgm:cxn modelId="{5C375635-495A-4E97-82FD-C6A61B2E5DAC}" type="presOf" srcId="{0CD7AD12-75CB-44F4-9707-51A226640D1F}" destId="{349291BC-71A8-4697-A094-1298C5FDD925}" srcOrd="1" destOrd="0" presId="urn:microsoft.com/office/officeart/2005/8/layout/pyramid1"/>
    <dgm:cxn modelId="{49EF3443-0383-497E-A090-DDEDDD77D665}" type="presOf" srcId="{9ADD082A-6B1C-449F-9929-DDF3E0042395}" destId="{D29929D2-035C-4EF9-9DA9-B694236B65BF}" srcOrd="0" destOrd="0" presId="urn:microsoft.com/office/officeart/2005/8/layout/pyramid1"/>
    <dgm:cxn modelId="{ECA1EF6B-4B1D-440F-AAEF-CB149E77B9AF}" type="presOf" srcId="{9ADD082A-6B1C-449F-9929-DDF3E0042395}" destId="{C5903AD8-5B77-4229-9543-241A1C6998B4}" srcOrd="1" destOrd="0" presId="urn:microsoft.com/office/officeart/2005/8/layout/pyramid1"/>
    <dgm:cxn modelId="{8FC5A754-079B-4FAA-8E56-2D85063C83FE}" srcId="{E8ADE71A-F599-4F2E-8A19-7065990751F7}" destId="{0CD7AD12-75CB-44F4-9707-51A226640D1F}" srcOrd="0" destOrd="0" parTransId="{11402E5E-EACD-478C-A152-115BA817DAA5}" sibTransId="{FA53CFDA-9E98-455B-9443-84BCFA0205B5}"/>
    <dgm:cxn modelId="{CAC004EF-7102-4A23-84B0-C84C0B617949}" srcId="{E8ADE71A-F599-4F2E-8A19-7065990751F7}" destId="{9ADD082A-6B1C-449F-9929-DDF3E0042395}" srcOrd="2" destOrd="0" parTransId="{664F6FF7-A95D-4D71-BB12-05955FC65A53}" sibTransId="{14640B40-4D19-4493-96F6-5E88911C0551}"/>
    <dgm:cxn modelId="{B52342F3-22B3-485F-8510-FA237DEC0BC4}" type="presOf" srcId="{9741EF2E-9332-4078-BCF8-01A274BB3C37}" destId="{02FA3EBC-4A7A-498B-88C5-A85E4B720261}" srcOrd="0" destOrd="0" presId="urn:microsoft.com/office/officeart/2005/8/layout/pyramid1"/>
    <dgm:cxn modelId="{F13C2FF5-8E74-4710-8D6A-E3A3AED6AA52}" type="presOf" srcId="{E8ADE71A-F599-4F2E-8A19-7065990751F7}" destId="{C2549221-C5E0-4C96-9D24-588571F01B55}" srcOrd="0" destOrd="0" presId="urn:microsoft.com/office/officeart/2005/8/layout/pyramid1"/>
    <dgm:cxn modelId="{70905BFA-9BD0-4C89-91D4-1500D92C7C5E}" srcId="{E8ADE71A-F599-4F2E-8A19-7065990751F7}" destId="{9741EF2E-9332-4078-BCF8-01A274BB3C37}" srcOrd="1" destOrd="0" parTransId="{48247393-82F7-4F6F-90B3-816AFCC81DAA}" sibTransId="{0E9552EE-C271-4122-ABEC-1FA1B0A4E4EF}"/>
    <dgm:cxn modelId="{90FF1E34-82D3-4E3F-8B4E-3539F2F519A4}" type="presParOf" srcId="{C2549221-C5E0-4C96-9D24-588571F01B55}" destId="{B8957745-096A-4E9B-9B05-A9CBCDDAE121}" srcOrd="0" destOrd="0" presId="urn:microsoft.com/office/officeart/2005/8/layout/pyramid1"/>
    <dgm:cxn modelId="{4D6100D4-0498-4BFC-B4B7-0E93A9C0E568}" type="presParOf" srcId="{B8957745-096A-4E9B-9B05-A9CBCDDAE121}" destId="{BEE3194A-90A4-4A5C-91F5-458FB1CED8DB}" srcOrd="0" destOrd="0" presId="urn:microsoft.com/office/officeart/2005/8/layout/pyramid1"/>
    <dgm:cxn modelId="{D6674B24-883D-469C-A0F6-FF92EB83FC29}" type="presParOf" srcId="{B8957745-096A-4E9B-9B05-A9CBCDDAE121}" destId="{349291BC-71A8-4697-A094-1298C5FDD925}" srcOrd="1" destOrd="0" presId="urn:microsoft.com/office/officeart/2005/8/layout/pyramid1"/>
    <dgm:cxn modelId="{BDBFFE59-C3A9-4C76-A8C7-ADE2B5B62AC9}" type="presParOf" srcId="{C2549221-C5E0-4C96-9D24-588571F01B55}" destId="{CD0FD8F5-B2C2-446D-9D44-C508BDC6C96E}" srcOrd="1" destOrd="0" presId="urn:microsoft.com/office/officeart/2005/8/layout/pyramid1"/>
    <dgm:cxn modelId="{59AEC33A-2F2A-4FD9-9108-56CF1310C6EE}" type="presParOf" srcId="{CD0FD8F5-B2C2-446D-9D44-C508BDC6C96E}" destId="{02FA3EBC-4A7A-498B-88C5-A85E4B720261}" srcOrd="0" destOrd="0" presId="urn:microsoft.com/office/officeart/2005/8/layout/pyramid1"/>
    <dgm:cxn modelId="{68A7E791-641F-47FC-8C0B-80A5A4C1A6A4}" type="presParOf" srcId="{CD0FD8F5-B2C2-446D-9D44-C508BDC6C96E}" destId="{68B2C164-9A0F-4515-94A3-95C6EE43697D}" srcOrd="1" destOrd="0" presId="urn:microsoft.com/office/officeart/2005/8/layout/pyramid1"/>
    <dgm:cxn modelId="{E072E3E5-6935-4896-948D-F68D5EC17F69}" type="presParOf" srcId="{C2549221-C5E0-4C96-9D24-588571F01B55}" destId="{0975B825-1B3D-4148-8C62-24EC149A8186}" srcOrd="2" destOrd="0" presId="urn:microsoft.com/office/officeart/2005/8/layout/pyramid1"/>
    <dgm:cxn modelId="{FCE56C46-CE54-4FCC-85C6-FAE84B96737C}" type="presParOf" srcId="{0975B825-1B3D-4148-8C62-24EC149A8186}" destId="{D29929D2-035C-4EF9-9DA9-B694236B65BF}" srcOrd="0" destOrd="0" presId="urn:microsoft.com/office/officeart/2005/8/layout/pyramid1"/>
    <dgm:cxn modelId="{9146E764-3C36-4A6D-8538-80222201CEB0}" type="presParOf" srcId="{0975B825-1B3D-4148-8C62-24EC149A8186}" destId="{C5903AD8-5B77-4229-9543-241A1C6998B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ADE71A-F599-4F2E-8A19-7065990751F7}" type="doc">
      <dgm:prSet loTypeId="urn:microsoft.com/office/officeart/2005/8/layout/pyramid1" loCatId="pyramid" qsTypeId="urn:microsoft.com/office/officeart/2005/8/quickstyle/simple1" qsCatId="simple" csTypeId="urn:microsoft.com/office/officeart/2005/8/colors/accent1_2" csCatId="accent1" phldr="1"/>
      <dgm:spPr/>
    </dgm:pt>
    <dgm:pt modelId="{9741EF2E-9332-4078-BCF8-01A274BB3C37}">
      <dgm:prSet phldrT="[Text]"/>
      <dgm:spPr/>
      <dgm:t>
        <a:bodyPr/>
        <a:lstStyle/>
        <a:p>
          <a:r>
            <a:rPr lang="en-IE" b="1" dirty="0">
              <a:ln/>
              <a:solidFill>
                <a:schemeClr val="accent3"/>
              </a:solidFill>
            </a:rPr>
            <a:t>Platform</a:t>
          </a:r>
          <a:endParaRPr lang="en-IE" dirty="0"/>
        </a:p>
      </dgm:t>
    </dgm:pt>
    <dgm:pt modelId="{48247393-82F7-4F6F-90B3-816AFCC81DAA}" type="parTrans" cxnId="{70905BFA-9BD0-4C89-91D4-1500D92C7C5E}">
      <dgm:prSet/>
      <dgm:spPr/>
      <dgm:t>
        <a:bodyPr/>
        <a:lstStyle/>
        <a:p>
          <a:endParaRPr lang="en-IE"/>
        </a:p>
      </dgm:t>
    </dgm:pt>
    <dgm:pt modelId="{0E9552EE-C271-4122-ABEC-1FA1B0A4E4EF}" type="sibTrans" cxnId="{70905BFA-9BD0-4C89-91D4-1500D92C7C5E}">
      <dgm:prSet/>
      <dgm:spPr/>
      <dgm:t>
        <a:bodyPr/>
        <a:lstStyle/>
        <a:p>
          <a:endParaRPr lang="en-IE"/>
        </a:p>
      </dgm:t>
    </dgm:pt>
    <dgm:pt modelId="{9ADD082A-6B1C-449F-9929-DDF3E0042395}">
      <dgm:prSet phldrT="[Text]"/>
      <dgm:spPr/>
      <dgm:t>
        <a:bodyPr/>
        <a:lstStyle/>
        <a:p>
          <a:r>
            <a:rPr lang="en-IE"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Infrastructure</a:t>
          </a:r>
          <a:endParaRPr lang="en-IE" dirty="0"/>
        </a:p>
      </dgm:t>
    </dgm:pt>
    <dgm:pt modelId="{664F6FF7-A95D-4D71-BB12-05955FC65A53}" type="parTrans" cxnId="{CAC004EF-7102-4A23-84B0-C84C0B617949}">
      <dgm:prSet/>
      <dgm:spPr/>
      <dgm:t>
        <a:bodyPr/>
        <a:lstStyle/>
        <a:p>
          <a:endParaRPr lang="en-IE"/>
        </a:p>
      </dgm:t>
    </dgm:pt>
    <dgm:pt modelId="{14640B40-4D19-4493-96F6-5E88911C0551}" type="sibTrans" cxnId="{CAC004EF-7102-4A23-84B0-C84C0B617949}">
      <dgm:prSet/>
      <dgm:spPr/>
      <dgm:t>
        <a:bodyPr/>
        <a:lstStyle/>
        <a:p>
          <a:endParaRPr lang="en-IE"/>
        </a:p>
      </dgm:t>
    </dgm:pt>
    <dgm:pt modelId="{0CD7AD12-75CB-44F4-9707-51A226640D1F}">
      <dgm:prSet phldrT="[Text]" custT="1"/>
      <dgm:spPr/>
      <dgm:t>
        <a:bodyPr>
          <a:scene3d>
            <a:camera prst="orthographicFront"/>
            <a:lightRig rig="glow" dir="tl">
              <a:rot lat="0" lon="0" rev="5400000"/>
            </a:lightRig>
          </a:scene3d>
          <a:sp3d contourW="12700">
            <a:bevelT w="25400" h="25400"/>
            <a:contourClr>
              <a:schemeClr val="accent6">
                <a:shade val="73000"/>
              </a:schemeClr>
            </a:contourClr>
          </a:sp3d>
        </a:bodyPr>
        <a:lstStyle/>
        <a:p>
          <a:endParaRPr lang="en-IE" sz="1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r>
            <a:rPr lang="en-IE" sz="18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Software</a:t>
          </a:r>
        </a:p>
      </dgm:t>
    </dgm:pt>
    <dgm:pt modelId="{FA53CFDA-9E98-455B-9443-84BCFA0205B5}" type="sibTrans" cxnId="{8FC5A754-079B-4FAA-8E56-2D85063C83FE}">
      <dgm:prSet/>
      <dgm:spPr/>
      <dgm:t>
        <a:bodyPr/>
        <a:lstStyle/>
        <a:p>
          <a:endParaRPr lang="en-IE"/>
        </a:p>
      </dgm:t>
    </dgm:pt>
    <dgm:pt modelId="{11402E5E-EACD-478C-A152-115BA817DAA5}" type="parTrans" cxnId="{8FC5A754-079B-4FAA-8E56-2D85063C83FE}">
      <dgm:prSet/>
      <dgm:spPr/>
      <dgm:t>
        <a:bodyPr/>
        <a:lstStyle/>
        <a:p>
          <a:endParaRPr lang="en-IE"/>
        </a:p>
      </dgm:t>
    </dgm:pt>
    <dgm:pt modelId="{C2549221-C5E0-4C96-9D24-588571F01B55}" type="pres">
      <dgm:prSet presAssocID="{E8ADE71A-F599-4F2E-8A19-7065990751F7}" presName="Name0" presStyleCnt="0">
        <dgm:presLayoutVars>
          <dgm:dir/>
          <dgm:animLvl val="lvl"/>
          <dgm:resizeHandles val="exact"/>
        </dgm:presLayoutVars>
      </dgm:prSet>
      <dgm:spPr/>
    </dgm:pt>
    <dgm:pt modelId="{B8957745-096A-4E9B-9B05-A9CBCDDAE121}" type="pres">
      <dgm:prSet presAssocID="{0CD7AD12-75CB-44F4-9707-51A226640D1F}" presName="Name8" presStyleCnt="0"/>
      <dgm:spPr/>
    </dgm:pt>
    <dgm:pt modelId="{BEE3194A-90A4-4A5C-91F5-458FB1CED8DB}" type="pres">
      <dgm:prSet presAssocID="{0CD7AD12-75CB-44F4-9707-51A226640D1F}" presName="level" presStyleLbl="node1" presStyleIdx="0" presStyleCnt="3">
        <dgm:presLayoutVars>
          <dgm:chMax val="1"/>
          <dgm:bulletEnabled val="1"/>
        </dgm:presLayoutVars>
      </dgm:prSet>
      <dgm:spPr/>
    </dgm:pt>
    <dgm:pt modelId="{349291BC-71A8-4697-A094-1298C5FDD925}" type="pres">
      <dgm:prSet presAssocID="{0CD7AD12-75CB-44F4-9707-51A226640D1F}" presName="levelTx" presStyleLbl="revTx" presStyleIdx="0" presStyleCnt="0">
        <dgm:presLayoutVars>
          <dgm:chMax val="1"/>
          <dgm:bulletEnabled val="1"/>
        </dgm:presLayoutVars>
      </dgm:prSet>
      <dgm:spPr/>
    </dgm:pt>
    <dgm:pt modelId="{CD0FD8F5-B2C2-446D-9D44-C508BDC6C96E}" type="pres">
      <dgm:prSet presAssocID="{9741EF2E-9332-4078-BCF8-01A274BB3C37}" presName="Name8" presStyleCnt="0"/>
      <dgm:spPr/>
    </dgm:pt>
    <dgm:pt modelId="{02FA3EBC-4A7A-498B-88C5-A85E4B720261}" type="pres">
      <dgm:prSet presAssocID="{9741EF2E-9332-4078-BCF8-01A274BB3C37}" presName="level" presStyleLbl="node1" presStyleIdx="1" presStyleCnt="3">
        <dgm:presLayoutVars>
          <dgm:chMax val="1"/>
          <dgm:bulletEnabled val="1"/>
        </dgm:presLayoutVars>
      </dgm:prSet>
      <dgm:spPr/>
    </dgm:pt>
    <dgm:pt modelId="{68B2C164-9A0F-4515-94A3-95C6EE43697D}" type="pres">
      <dgm:prSet presAssocID="{9741EF2E-9332-4078-BCF8-01A274BB3C37}" presName="levelTx" presStyleLbl="revTx" presStyleIdx="0" presStyleCnt="0">
        <dgm:presLayoutVars>
          <dgm:chMax val="1"/>
          <dgm:bulletEnabled val="1"/>
        </dgm:presLayoutVars>
      </dgm:prSet>
      <dgm:spPr/>
    </dgm:pt>
    <dgm:pt modelId="{0975B825-1B3D-4148-8C62-24EC149A8186}" type="pres">
      <dgm:prSet presAssocID="{9ADD082A-6B1C-449F-9929-DDF3E0042395}" presName="Name8" presStyleCnt="0"/>
      <dgm:spPr/>
    </dgm:pt>
    <dgm:pt modelId="{D29929D2-035C-4EF9-9DA9-B694236B65BF}" type="pres">
      <dgm:prSet presAssocID="{9ADD082A-6B1C-449F-9929-DDF3E0042395}" presName="level" presStyleLbl="node1" presStyleIdx="2" presStyleCnt="3" custLinFactNeighborX="12673" custLinFactNeighborY="1719">
        <dgm:presLayoutVars>
          <dgm:chMax val="1"/>
          <dgm:bulletEnabled val="1"/>
        </dgm:presLayoutVars>
      </dgm:prSet>
      <dgm:spPr/>
    </dgm:pt>
    <dgm:pt modelId="{C5903AD8-5B77-4229-9543-241A1C6998B4}" type="pres">
      <dgm:prSet presAssocID="{9ADD082A-6B1C-449F-9929-DDF3E0042395}" presName="levelTx" presStyleLbl="revTx" presStyleIdx="0" presStyleCnt="0">
        <dgm:presLayoutVars>
          <dgm:chMax val="1"/>
          <dgm:bulletEnabled val="1"/>
        </dgm:presLayoutVars>
      </dgm:prSet>
      <dgm:spPr/>
    </dgm:pt>
  </dgm:ptLst>
  <dgm:cxnLst>
    <dgm:cxn modelId="{74D0F771-AC53-4BA1-872B-845CA2C7B125}" type="presOf" srcId="{0CD7AD12-75CB-44F4-9707-51A226640D1F}" destId="{349291BC-71A8-4697-A094-1298C5FDD925}" srcOrd="1" destOrd="0" presId="urn:microsoft.com/office/officeart/2005/8/layout/pyramid1"/>
    <dgm:cxn modelId="{8FC5A754-079B-4FAA-8E56-2D85063C83FE}" srcId="{E8ADE71A-F599-4F2E-8A19-7065990751F7}" destId="{0CD7AD12-75CB-44F4-9707-51A226640D1F}" srcOrd="0" destOrd="0" parTransId="{11402E5E-EACD-478C-A152-115BA817DAA5}" sibTransId="{FA53CFDA-9E98-455B-9443-84BCFA0205B5}"/>
    <dgm:cxn modelId="{33F1657C-60AB-4928-B4BA-8ACBB499FE6A}" type="presOf" srcId="{9741EF2E-9332-4078-BCF8-01A274BB3C37}" destId="{68B2C164-9A0F-4515-94A3-95C6EE43697D}" srcOrd="1" destOrd="0" presId="urn:microsoft.com/office/officeart/2005/8/layout/pyramid1"/>
    <dgm:cxn modelId="{CA41F580-76AE-42CC-A62A-27BB869C5AB5}" type="presOf" srcId="{9741EF2E-9332-4078-BCF8-01A274BB3C37}" destId="{02FA3EBC-4A7A-498B-88C5-A85E4B720261}" srcOrd="0" destOrd="0" presId="urn:microsoft.com/office/officeart/2005/8/layout/pyramid1"/>
    <dgm:cxn modelId="{D11E9694-D781-47D3-A2C8-D04A10CD048A}" type="presOf" srcId="{0CD7AD12-75CB-44F4-9707-51A226640D1F}" destId="{BEE3194A-90A4-4A5C-91F5-458FB1CED8DB}" srcOrd="0" destOrd="0" presId="urn:microsoft.com/office/officeart/2005/8/layout/pyramid1"/>
    <dgm:cxn modelId="{79B59795-48E0-481E-9609-B5B0168F92B7}" type="presOf" srcId="{9ADD082A-6B1C-449F-9929-DDF3E0042395}" destId="{D29929D2-035C-4EF9-9DA9-B694236B65BF}" srcOrd="0" destOrd="0" presId="urn:microsoft.com/office/officeart/2005/8/layout/pyramid1"/>
    <dgm:cxn modelId="{D64DB596-ED94-4D64-AC0E-84E1BE8BB96A}" type="presOf" srcId="{E8ADE71A-F599-4F2E-8A19-7065990751F7}" destId="{C2549221-C5E0-4C96-9D24-588571F01B55}" srcOrd="0" destOrd="0" presId="urn:microsoft.com/office/officeart/2005/8/layout/pyramid1"/>
    <dgm:cxn modelId="{CAC004EF-7102-4A23-84B0-C84C0B617949}" srcId="{E8ADE71A-F599-4F2E-8A19-7065990751F7}" destId="{9ADD082A-6B1C-449F-9929-DDF3E0042395}" srcOrd="2" destOrd="0" parTransId="{664F6FF7-A95D-4D71-BB12-05955FC65A53}" sibTransId="{14640B40-4D19-4493-96F6-5E88911C0551}"/>
    <dgm:cxn modelId="{70905BFA-9BD0-4C89-91D4-1500D92C7C5E}" srcId="{E8ADE71A-F599-4F2E-8A19-7065990751F7}" destId="{9741EF2E-9332-4078-BCF8-01A274BB3C37}" srcOrd="1" destOrd="0" parTransId="{48247393-82F7-4F6F-90B3-816AFCC81DAA}" sibTransId="{0E9552EE-C271-4122-ABEC-1FA1B0A4E4EF}"/>
    <dgm:cxn modelId="{9F65B6FA-408D-45F1-B9E3-125C301C1E75}" type="presOf" srcId="{9ADD082A-6B1C-449F-9929-DDF3E0042395}" destId="{C5903AD8-5B77-4229-9543-241A1C6998B4}" srcOrd="1" destOrd="0" presId="urn:microsoft.com/office/officeart/2005/8/layout/pyramid1"/>
    <dgm:cxn modelId="{BB4AF726-E6F4-49D2-84F8-ED2945B72B77}" type="presParOf" srcId="{C2549221-C5E0-4C96-9D24-588571F01B55}" destId="{B8957745-096A-4E9B-9B05-A9CBCDDAE121}" srcOrd="0" destOrd="0" presId="urn:microsoft.com/office/officeart/2005/8/layout/pyramid1"/>
    <dgm:cxn modelId="{14AD84D8-8A22-49A6-80F3-097485978FD3}" type="presParOf" srcId="{B8957745-096A-4E9B-9B05-A9CBCDDAE121}" destId="{BEE3194A-90A4-4A5C-91F5-458FB1CED8DB}" srcOrd="0" destOrd="0" presId="urn:microsoft.com/office/officeart/2005/8/layout/pyramid1"/>
    <dgm:cxn modelId="{0253B186-A90F-497C-9AA6-56F815AFDA28}" type="presParOf" srcId="{B8957745-096A-4E9B-9B05-A9CBCDDAE121}" destId="{349291BC-71A8-4697-A094-1298C5FDD925}" srcOrd="1" destOrd="0" presId="urn:microsoft.com/office/officeart/2005/8/layout/pyramid1"/>
    <dgm:cxn modelId="{F4478EE2-20E8-45B3-A431-E77FEDAB4077}" type="presParOf" srcId="{C2549221-C5E0-4C96-9D24-588571F01B55}" destId="{CD0FD8F5-B2C2-446D-9D44-C508BDC6C96E}" srcOrd="1" destOrd="0" presId="urn:microsoft.com/office/officeart/2005/8/layout/pyramid1"/>
    <dgm:cxn modelId="{9BDA505D-416E-4492-B5AB-B1A8A9FC773C}" type="presParOf" srcId="{CD0FD8F5-B2C2-446D-9D44-C508BDC6C96E}" destId="{02FA3EBC-4A7A-498B-88C5-A85E4B720261}" srcOrd="0" destOrd="0" presId="urn:microsoft.com/office/officeart/2005/8/layout/pyramid1"/>
    <dgm:cxn modelId="{624317CD-D2E1-4545-B516-454CAB776C2B}" type="presParOf" srcId="{CD0FD8F5-B2C2-446D-9D44-C508BDC6C96E}" destId="{68B2C164-9A0F-4515-94A3-95C6EE43697D}" srcOrd="1" destOrd="0" presId="urn:microsoft.com/office/officeart/2005/8/layout/pyramid1"/>
    <dgm:cxn modelId="{64D7283E-4360-4C61-9102-0524735FFA57}" type="presParOf" srcId="{C2549221-C5E0-4C96-9D24-588571F01B55}" destId="{0975B825-1B3D-4148-8C62-24EC149A8186}" srcOrd="2" destOrd="0" presId="urn:microsoft.com/office/officeart/2005/8/layout/pyramid1"/>
    <dgm:cxn modelId="{2F9C3EA2-010F-4BE6-935B-B2C9CEFB1D6D}" type="presParOf" srcId="{0975B825-1B3D-4148-8C62-24EC149A8186}" destId="{D29929D2-035C-4EF9-9DA9-B694236B65BF}" srcOrd="0" destOrd="0" presId="urn:microsoft.com/office/officeart/2005/8/layout/pyramid1"/>
    <dgm:cxn modelId="{5C8382E7-2112-4552-9BEB-80F0820EA581}" type="presParOf" srcId="{0975B825-1B3D-4148-8C62-24EC149A8186}" destId="{C5903AD8-5B77-4229-9543-241A1C6998B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3194A-90A4-4A5C-91F5-458FB1CED8DB}">
      <dsp:nvSpPr>
        <dsp:cNvPr id="0" name=""/>
        <dsp:cNvSpPr/>
      </dsp:nvSpPr>
      <dsp:spPr>
        <a:xfrm>
          <a:off x="2076445" y="0"/>
          <a:ext cx="2076445" cy="1103838"/>
        </a:xfrm>
        <a:prstGeom prst="trapezoid">
          <a:avLst>
            <a:gd name="adj" fmla="val 94056"/>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scene3d>
            <a:camera prst="orthographicFront"/>
            <a:lightRig rig="glow" dir="tl">
              <a:rot lat="0" lon="0" rev="5400000"/>
            </a:lightRig>
          </a:scene3d>
          <a:sp3d contourW="12700">
            <a:bevelT w="25400" h="25400"/>
            <a:contourClr>
              <a:schemeClr val="accent6">
                <a:shade val="73000"/>
              </a:schemeClr>
            </a:contourClr>
          </a:sp3d>
        </a:bodyPr>
        <a:lstStyle/>
        <a:p>
          <a:pPr marL="0" lvl="0" indent="0" algn="ctr" defTabSz="800100">
            <a:lnSpc>
              <a:spcPct val="90000"/>
            </a:lnSpc>
            <a:spcBef>
              <a:spcPct val="0"/>
            </a:spcBef>
            <a:spcAft>
              <a:spcPct val="35000"/>
            </a:spcAft>
            <a:buNone/>
          </a:pPr>
          <a:endParaRPr lang="en-IE" sz="1800" b="1" kern="1200"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0" lvl="0" indent="0" algn="ctr" defTabSz="800100">
            <a:lnSpc>
              <a:spcPct val="90000"/>
            </a:lnSpc>
            <a:spcBef>
              <a:spcPct val="0"/>
            </a:spcBef>
            <a:spcAft>
              <a:spcPct val="35000"/>
            </a:spcAft>
            <a:buNone/>
          </a:pPr>
          <a:r>
            <a:rPr lang="en-IE" sz="1800" b="1" kern="1200"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Software</a:t>
          </a:r>
        </a:p>
      </dsp:txBody>
      <dsp:txXfrm>
        <a:off x="2076445" y="0"/>
        <a:ext cx="2076445" cy="1103838"/>
      </dsp:txXfrm>
    </dsp:sp>
    <dsp:sp modelId="{02FA3EBC-4A7A-498B-88C5-A85E4B720261}">
      <dsp:nvSpPr>
        <dsp:cNvPr id="0" name=""/>
        <dsp:cNvSpPr/>
      </dsp:nvSpPr>
      <dsp:spPr>
        <a:xfrm>
          <a:off x="1038222" y="1103839"/>
          <a:ext cx="4152890" cy="1103838"/>
        </a:xfrm>
        <a:prstGeom prst="trapezoid">
          <a:avLst>
            <a:gd name="adj" fmla="val 94056"/>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IE" sz="4700" b="1" kern="1200" dirty="0">
              <a:ln/>
              <a:solidFill>
                <a:schemeClr val="accent3"/>
              </a:solidFill>
            </a:rPr>
            <a:t>Platform</a:t>
          </a:r>
          <a:endParaRPr lang="en-IE" sz="4700" kern="1200" dirty="0"/>
        </a:p>
      </dsp:txBody>
      <dsp:txXfrm>
        <a:off x="1764978" y="1103839"/>
        <a:ext cx="2699378" cy="1103838"/>
      </dsp:txXfrm>
    </dsp:sp>
    <dsp:sp modelId="{D29929D2-035C-4EF9-9DA9-B694236B65BF}">
      <dsp:nvSpPr>
        <dsp:cNvPr id="0" name=""/>
        <dsp:cNvSpPr/>
      </dsp:nvSpPr>
      <dsp:spPr>
        <a:xfrm>
          <a:off x="0" y="2207677"/>
          <a:ext cx="6229336" cy="1103838"/>
        </a:xfrm>
        <a:prstGeom prst="trapezoid">
          <a:avLst>
            <a:gd name="adj" fmla="val 94056"/>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IE" sz="4700" b="1" kern="1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Infrastructure</a:t>
          </a:r>
          <a:endParaRPr lang="en-IE" sz="4700" kern="1200" dirty="0"/>
        </a:p>
      </dsp:txBody>
      <dsp:txXfrm>
        <a:off x="1090133" y="2207677"/>
        <a:ext cx="4049068" cy="1103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3194A-90A4-4A5C-91F5-458FB1CED8DB}">
      <dsp:nvSpPr>
        <dsp:cNvPr id="0" name=""/>
        <dsp:cNvSpPr/>
      </dsp:nvSpPr>
      <dsp:spPr>
        <a:xfrm>
          <a:off x="2076445" y="0"/>
          <a:ext cx="2076445" cy="1103838"/>
        </a:xfrm>
        <a:prstGeom prst="trapezoid">
          <a:avLst>
            <a:gd name="adj" fmla="val 94056"/>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scene3d>
            <a:camera prst="orthographicFront"/>
            <a:lightRig rig="glow" dir="tl">
              <a:rot lat="0" lon="0" rev="5400000"/>
            </a:lightRig>
          </a:scene3d>
          <a:sp3d contourW="12700">
            <a:bevelT w="25400" h="25400"/>
            <a:contourClr>
              <a:schemeClr val="accent6">
                <a:shade val="73000"/>
              </a:schemeClr>
            </a:contourClr>
          </a:sp3d>
        </a:bodyPr>
        <a:lstStyle/>
        <a:p>
          <a:pPr marL="0" lvl="0" indent="0" algn="ctr" defTabSz="800100">
            <a:lnSpc>
              <a:spcPct val="90000"/>
            </a:lnSpc>
            <a:spcBef>
              <a:spcPct val="0"/>
            </a:spcBef>
            <a:spcAft>
              <a:spcPct val="35000"/>
            </a:spcAft>
            <a:buNone/>
          </a:pPr>
          <a:endParaRPr lang="en-IE" sz="1800" b="1" kern="1200"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marL="0" lvl="0" indent="0" algn="ctr" defTabSz="800100">
            <a:lnSpc>
              <a:spcPct val="90000"/>
            </a:lnSpc>
            <a:spcBef>
              <a:spcPct val="0"/>
            </a:spcBef>
            <a:spcAft>
              <a:spcPct val="35000"/>
            </a:spcAft>
            <a:buNone/>
          </a:pPr>
          <a:r>
            <a:rPr lang="en-IE" sz="1800" b="1" kern="1200"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Software</a:t>
          </a:r>
        </a:p>
      </dsp:txBody>
      <dsp:txXfrm>
        <a:off x="2076445" y="0"/>
        <a:ext cx="2076445" cy="1103838"/>
      </dsp:txXfrm>
    </dsp:sp>
    <dsp:sp modelId="{02FA3EBC-4A7A-498B-88C5-A85E4B720261}">
      <dsp:nvSpPr>
        <dsp:cNvPr id="0" name=""/>
        <dsp:cNvSpPr/>
      </dsp:nvSpPr>
      <dsp:spPr>
        <a:xfrm>
          <a:off x="1038222" y="1103839"/>
          <a:ext cx="4152890" cy="1103838"/>
        </a:xfrm>
        <a:prstGeom prst="trapezoid">
          <a:avLst>
            <a:gd name="adj" fmla="val 94056"/>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IE" sz="4700" b="1" kern="1200" dirty="0">
              <a:ln/>
              <a:solidFill>
                <a:schemeClr val="accent3"/>
              </a:solidFill>
            </a:rPr>
            <a:t>Platform</a:t>
          </a:r>
          <a:endParaRPr lang="en-IE" sz="4700" kern="1200" dirty="0"/>
        </a:p>
      </dsp:txBody>
      <dsp:txXfrm>
        <a:off x="1764978" y="1103839"/>
        <a:ext cx="2699378" cy="1103838"/>
      </dsp:txXfrm>
    </dsp:sp>
    <dsp:sp modelId="{D29929D2-035C-4EF9-9DA9-B694236B65BF}">
      <dsp:nvSpPr>
        <dsp:cNvPr id="0" name=""/>
        <dsp:cNvSpPr/>
      </dsp:nvSpPr>
      <dsp:spPr>
        <a:xfrm>
          <a:off x="0" y="2207677"/>
          <a:ext cx="6229336" cy="1103838"/>
        </a:xfrm>
        <a:prstGeom prst="trapezoid">
          <a:avLst>
            <a:gd name="adj" fmla="val 94056"/>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IE" sz="4700" b="1" kern="1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Infrastructure</a:t>
          </a:r>
          <a:endParaRPr lang="en-IE" sz="4700" kern="1200" dirty="0"/>
        </a:p>
      </dsp:txBody>
      <dsp:txXfrm>
        <a:off x="1090133" y="2207677"/>
        <a:ext cx="4049068" cy="110383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2/24/2021</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2/24/2021</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2/24/2021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2/24/2021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2/24/2021</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2/24/2021</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2/24/2021</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hyperlink" Target="https://cloudwars.co/"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loudwars.co/google-cloud/worlds-fastest-growing-cloud-vendors-q4-google-oracle/" TargetMode="Externa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42.xml.rels><?xml version="1.0" encoding="UTF-8" standalone="yes"?>
<Relationships xmlns="http://schemas.openxmlformats.org/package/2006/relationships"><Relationship Id="rId3" Type="http://schemas.openxmlformats.org/officeDocument/2006/relationships/hyperlink" Target="https://aws.amazon.com/cloudwatch/" TargetMode="Externa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3CnnIfApUbY" TargetMode="Externa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hyperlink" Target="https://youtu.be/XZmGGAbHqa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hyperlink" Target="https://www.nist.gov/news-events/news/2011/10/final-version-nist-cloud-computing-definition-published"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1F3A-A5D4-4487-93CE-D7B14989A837}"/>
              </a:ext>
            </a:extLst>
          </p:cNvPr>
          <p:cNvSpPr>
            <a:spLocks noGrp="1"/>
          </p:cNvSpPr>
          <p:nvPr>
            <p:ph type="ctrTitle"/>
          </p:nvPr>
        </p:nvSpPr>
        <p:spPr>
          <a:xfrm>
            <a:off x="2558643" y="1761118"/>
            <a:ext cx="7361836" cy="3054162"/>
          </a:xfrm>
        </p:spPr>
        <p:txBody>
          <a:bodyPr/>
          <a:lstStyle/>
          <a:p>
            <a:r>
              <a:rPr lang="en-IE" dirty="0"/>
              <a:t>Notes on Cloud Computing</a:t>
            </a:r>
          </a:p>
        </p:txBody>
      </p:sp>
      <p:sp>
        <p:nvSpPr>
          <p:cNvPr id="3" name="Subtitle 2">
            <a:extLst>
              <a:ext uri="{FF2B5EF4-FFF2-40B4-BE49-F238E27FC236}">
                <a16:creationId xmlns:a16="http://schemas.microsoft.com/office/drawing/2014/main" id="{5B9A121B-9588-4FA3-AC44-7FD23306633B}"/>
              </a:ext>
            </a:extLst>
          </p:cNvPr>
          <p:cNvSpPr>
            <a:spLocks noGrp="1"/>
          </p:cNvSpPr>
          <p:nvPr>
            <p:ph type="subTitle" idx="1"/>
          </p:nvPr>
        </p:nvSpPr>
        <p:spPr/>
        <p:txBody>
          <a:bodyPr/>
          <a:lstStyle/>
          <a:p>
            <a:r>
              <a:rPr lang="en-IE" b="1" dirty="0"/>
              <a:t>Virtualization and Cloud Computing</a:t>
            </a:r>
          </a:p>
          <a:p>
            <a:endParaRPr lang="en-IE" dirty="0"/>
          </a:p>
        </p:txBody>
      </p:sp>
    </p:spTree>
    <p:extLst>
      <p:ext uri="{BB962C8B-B14F-4D97-AF65-F5344CB8AC3E}">
        <p14:creationId xmlns:p14="http://schemas.microsoft.com/office/powerpoint/2010/main" val="204025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70000" lnSpcReduction="20000"/>
          </a:bodyPr>
          <a:lstStyle/>
          <a:p>
            <a:r>
              <a:rPr lang="en-IE" sz="1800" dirty="0"/>
              <a:t>Products and Services of SAAS</a:t>
            </a:r>
          </a:p>
          <a:p>
            <a:r>
              <a:rPr lang="en-IE" sz="1800" dirty="0"/>
              <a:t>CRM / ERP / Google Eco Sys</a:t>
            </a:r>
          </a:p>
          <a:p>
            <a:r>
              <a:rPr lang="en-IE" sz="1800" dirty="0">
                <a:solidFill>
                  <a:srgbClr val="92D050"/>
                </a:solidFill>
              </a:rPr>
              <a:t>Pros</a:t>
            </a:r>
            <a:r>
              <a:rPr lang="en-IE" sz="1800" dirty="0"/>
              <a:t>:  </a:t>
            </a:r>
          </a:p>
          <a:p>
            <a:r>
              <a:rPr lang="en-IE" sz="1800" dirty="0"/>
              <a:t>Accessible from any platform</a:t>
            </a:r>
          </a:p>
          <a:p>
            <a:r>
              <a:rPr lang="en-IE" sz="1800" dirty="0"/>
              <a:t>Work From Anywhere</a:t>
            </a:r>
          </a:p>
          <a:p>
            <a:r>
              <a:rPr lang="en-IE" sz="1800" dirty="0"/>
              <a:t>Collaborative Working</a:t>
            </a:r>
          </a:p>
          <a:p>
            <a:r>
              <a:rPr lang="en-IE" sz="1800" dirty="0"/>
              <a:t>Vendor Provided</a:t>
            </a:r>
          </a:p>
          <a:p>
            <a:r>
              <a:rPr lang="en-IE" sz="1800" dirty="0"/>
              <a:t>Multi </a:t>
            </a:r>
            <a:r>
              <a:rPr lang="en-IE" sz="1800" dirty="0" err="1"/>
              <a:t>tennancy</a:t>
            </a:r>
            <a:endParaRPr lang="en-IE" sz="1800" dirty="0"/>
          </a:p>
          <a:p>
            <a:endParaRPr lang="en-IE" sz="1800" dirty="0"/>
          </a:p>
          <a:p>
            <a:r>
              <a:rPr lang="en-IE" sz="1800" dirty="0">
                <a:solidFill>
                  <a:srgbClr val="FF0000"/>
                </a:solidFill>
              </a:rPr>
              <a:t>Cons</a:t>
            </a:r>
          </a:p>
          <a:p>
            <a:r>
              <a:rPr lang="en-IE" sz="1800" dirty="0"/>
              <a:t>Portability &amp; Browser Issues</a:t>
            </a:r>
          </a:p>
          <a:p>
            <a:r>
              <a:rPr lang="en-IE" sz="1800" dirty="0"/>
              <a:t>Internet Performance</a:t>
            </a:r>
          </a:p>
          <a:p>
            <a:r>
              <a:rPr lang="en-IE" sz="1800" dirty="0"/>
              <a:t>Compliance Restrictions</a:t>
            </a:r>
          </a:p>
          <a:p>
            <a:endParaRPr lang="en-IE" sz="1800" dirty="0"/>
          </a:p>
          <a:p>
            <a:endParaRPr lang="en-IE" dirty="0"/>
          </a:p>
          <a:p>
            <a:endParaRPr lang="en-IE" dirty="0"/>
          </a:p>
        </p:txBody>
      </p:sp>
      <p:pic>
        <p:nvPicPr>
          <p:cNvPr id="2052" name="Picture 4"/>
          <p:cNvPicPr>
            <a:picLocks noChangeAspect="1" noChangeArrowheads="1"/>
          </p:cNvPicPr>
          <p:nvPr/>
        </p:nvPicPr>
        <p:blipFill>
          <a:blip r:embed="rId3"/>
          <a:srcRect/>
          <a:stretch>
            <a:fillRect/>
          </a:stretch>
        </p:blipFill>
        <p:spPr bwMode="auto">
          <a:xfrm>
            <a:off x="2381225" y="142853"/>
            <a:ext cx="5400675" cy="1285875"/>
          </a:xfrm>
          <a:prstGeom prst="rect">
            <a:avLst/>
          </a:prstGeom>
          <a:noFill/>
          <a:ln w="9525">
            <a:noFill/>
            <a:miter lim="800000"/>
            <a:headEnd/>
            <a:tailEnd/>
          </a:ln>
          <a:effectLst/>
        </p:spPr>
      </p:pic>
      <p:pic>
        <p:nvPicPr>
          <p:cNvPr id="13" name="Picture 3"/>
          <p:cNvPicPr>
            <a:picLocks noGrp="1" noChangeAspect="1" noChangeArrowheads="1"/>
          </p:cNvPicPr>
          <p:nvPr>
            <p:ph sz="half" idx="2"/>
          </p:nvPr>
        </p:nvPicPr>
        <p:blipFill>
          <a:blip r:embed="rId4"/>
          <a:srcRect/>
          <a:stretch>
            <a:fillRect/>
          </a:stretch>
        </p:blipFill>
        <p:spPr bwMode="auto">
          <a:xfrm>
            <a:off x="6953257" y="1643050"/>
            <a:ext cx="3248025" cy="19240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6881819" y="3571876"/>
            <a:ext cx="3620457" cy="2105024"/>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7096132" y="5715016"/>
            <a:ext cx="1422206" cy="1000132"/>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8596331" y="5624512"/>
            <a:ext cx="2005056" cy="1090636"/>
          </a:xfrm>
          <a:prstGeom prst="rect">
            <a:avLst/>
          </a:prstGeom>
          <a:noFill/>
          <a:ln w="9525">
            <a:noFill/>
            <a:miter lim="800000"/>
            <a:headEnd/>
            <a:tailEnd/>
          </a:ln>
          <a:effec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E" dirty="0"/>
              <a:t>A Development Environment, made up of a programming language execution environment , An Operating System , A web server &amp; A Database. </a:t>
            </a:r>
          </a:p>
          <a:p>
            <a:pPr>
              <a:buNone/>
            </a:pPr>
            <a:endParaRPr lang="en-IE" dirty="0"/>
          </a:p>
          <a:p>
            <a:r>
              <a:rPr lang="en-IE" dirty="0"/>
              <a:t>Encapsulates the environment where users can Build, Compile &amp; run their programs without worrying of the underlying infrastructure. </a:t>
            </a:r>
          </a:p>
          <a:p>
            <a:endParaRPr lang="en-IE" dirty="0"/>
          </a:p>
          <a:p>
            <a:r>
              <a:rPr lang="en-IE" dirty="0"/>
              <a:t>In this Cloud Computing Model , You manage data &amp; The application Resources, All other Resources are managed by the Vendor </a:t>
            </a:r>
          </a:p>
        </p:txBody>
      </p:sp>
      <p:pic>
        <p:nvPicPr>
          <p:cNvPr id="3074" name="Picture 2"/>
          <p:cNvPicPr>
            <a:picLocks noChangeAspect="1" noChangeArrowheads="1"/>
          </p:cNvPicPr>
          <p:nvPr/>
        </p:nvPicPr>
        <p:blipFill>
          <a:blip r:embed="rId3"/>
          <a:srcRect/>
          <a:stretch>
            <a:fillRect/>
          </a:stretch>
        </p:blipFill>
        <p:spPr bwMode="auto">
          <a:xfrm>
            <a:off x="2024035" y="357166"/>
            <a:ext cx="6128855" cy="1071570"/>
          </a:xfrm>
          <a:prstGeom prst="rect">
            <a:avLst/>
          </a:prstGeom>
          <a:noFill/>
          <a:ln w="9525">
            <a:noFill/>
            <a:miter lim="800000"/>
            <a:headEnd/>
            <a:tailEnd/>
          </a:ln>
          <a:effectLst/>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fontScale="92500" lnSpcReduction="20000"/>
          </a:bodyPr>
          <a:lstStyle/>
          <a:p>
            <a:r>
              <a:rPr lang="en-IE" sz="1800" dirty="0"/>
              <a:t>Products &amp; Services of PAAS :</a:t>
            </a:r>
          </a:p>
          <a:p>
            <a:r>
              <a:rPr lang="en-IE" sz="1800" dirty="0"/>
              <a:t>Dev Environments</a:t>
            </a:r>
          </a:p>
          <a:p>
            <a:r>
              <a:rPr lang="en-IE" sz="1800" dirty="0"/>
              <a:t> </a:t>
            </a:r>
            <a:r>
              <a:rPr lang="en-IE" sz="1800" dirty="0">
                <a:solidFill>
                  <a:srgbClr val="92D050"/>
                </a:solidFill>
              </a:rPr>
              <a:t>Pros: </a:t>
            </a:r>
          </a:p>
          <a:p>
            <a:r>
              <a:rPr lang="en-IE" sz="1800" dirty="0"/>
              <a:t>Cost Effective Rapid Development (Scalability) </a:t>
            </a:r>
          </a:p>
          <a:p>
            <a:r>
              <a:rPr lang="en-IE" sz="1800" dirty="0"/>
              <a:t>Faster Market For Developers</a:t>
            </a:r>
          </a:p>
          <a:p>
            <a:r>
              <a:rPr lang="en-IE" sz="1800" dirty="0"/>
              <a:t>Easy Development of Web Applications</a:t>
            </a:r>
          </a:p>
          <a:p>
            <a:r>
              <a:rPr lang="en-IE" sz="1800" dirty="0"/>
              <a:t>Private &amp; Public Deployment is Possible</a:t>
            </a:r>
          </a:p>
          <a:p>
            <a:r>
              <a:rPr lang="en-IE" sz="1800" dirty="0">
                <a:solidFill>
                  <a:srgbClr val="FF0000"/>
                </a:solidFill>
              </a:rPr>
              <a:t>Cons</a:t>
            </a:r>
          </a:p>
          <a:p>
            <a:r>
              <a:rPr lang="en-IE" sz="1800" dirty="0"/>
              <a:t>Developers Are Limited to Providers Languages &amp; Tools</a:t>
            </a:r>
          </a:p>
          <a:p>
            <a:r>
              <a:rPr lang="en-IE" sz="1800" dirty="0"/>
              <a:t>Migration Issues : Vendor Lock In </a:t>
            </a:r>
          </a:p>
        </p:txBody>
      </p:sp>
      <p:pic>
        <p:nvPicPr>
          <p:cNvPr id="3074" name="Picture 2"/>
          <p:cNvPicPr>
            <a:picLocks noChangeAspect="1" noChangeArrowheads="1"/>
          </p:cNvPicPr>
          <p:nvPr/>
        </p:nvPicPr>
        <p:blipFill>
          <a:blip r:embed="rId3"/>
          <a:srcRect/>
          <a:stretch>
            <a:fillRect/>
          </a:stretch>
        </p:blipFill>
        <p:spPr bwMode="auto">
          <a:xfrm>
            <a:off x="2024035" y="357166"/>
            <a:ext cx="6128855" cy="1071570"/>
          </a:xfrm>
          <a:prstGeom prst="rect">
            <a:avLst/>
          </a:prstGeom>
          <a:noFill/>
          <a:ln w="9525">
            <a:noFill/>
            <a:miter lim="800000"/>
            <a:headEnd/>
            <a:tailEnd/>
          </a:ln>
          <a:effectLst/>
        </p:spPr>
      </p:pic>
      <p:pic>
        <p:nvPicPr>
          <p:cNvPr id="4098" name="Picture 2"/>
          <p:cNvPicPr>
            <a:picLocks noGrp="1" noChangeAspect="1" noChangeArrowheads="1"/>
          </p:cNvPicPr>
          <p:nvPr>
            <p:ph sz="half" idx="2"/>
          </p:nvPr>
        </p:nvPicPr>
        <p:blipFill>
          <a:blip r:embed="rId4"/>
          <a:srcRect/>
          <a:stretch>
            <a:fillRect/>
          </a:stretch>
        </p:blipFill>
        <p:spPr bwMode="auto">
          <a:xfrm>
            <a:off x="6738943" y="1928802"/>
            <a:ext cx="2981325" cy="819150"/>
          </a:xfrm>
          <a:prstGeom prst="rect">
            <a:avLst/>
          </a:prstGeom>
          <a:noFill/>
          <a:ln w="9525">
            <a:noFill/>
            <a:miter lim="800000"/>
            <a:headEnd/>
            <a:tailEnd/>
          </a:ln>
          <a:effectLst/>
        </p:spPr>
      </p:pic>
      <p:pic>
        <p:nvPicPr>
          <p:cNvPr id="4100" name="Picture 4"/>
          <p:cNvPicPr>
            <a:picLocks noChangeAspect="1" noChangeArrowheads="1"/>
          </p:cNvPicPr>
          <p:nvPr/>
        </p:nvPicPr>
        <p:blipFill>
          <a:blip r:embed="rId5"/>
          <a:srcRect/>
          <a:stretch>
            <a:fillRect/>
          </a:stretch>
        </p:blipFill>
        <p:spPr bwMode="auto">
          <a:xfrm>
            <a:off x="6381753" y="2857496"/>
            <a:ext cx="2143125" cy="2362200"/>
          </a:xfrm>
          <a:prstGeom prst="rect">
            <a:avLst/>
          </a:prstGeom>
          <a:noFill/>
          <a:ln w="9525">
            <a:noFill/>
            <a:miter lim="800000"/>
            <a:headEnd/>
            <a:tailEnd/>
          </a:ln>
          <a:effectLst/>
        </p:spPr>
      </p:pic>
      <p:pic>
        <p:nvPicPr>
          <p:cNvPr id="9" name="Picture 5"/>
          <p:cNvPicPr>
            <a:picLocks noChangeAspect="1" noChangeArrowheads="1"/>
          </p:cNvPicPr>
          <p:nvPr/>
        </p:nvPicPr>
        <p:blipFill>
          <a:blip r:embed="rId6"/>
          <a:srcRect/>
          <a:stretch>
            <a:fillRect/>
          </a:stretch>
        </p:blipFill>
        <p:spPr bwMode="auto">
          <a:xfrm>
            <a:off x="8739206" y="4865619"/>
            <a:ext cx="1928794" cy="1992381"/>
          </a:xfrm>
          <a:prstGeom prst="rect">
            <a:avLst/>
          </a:prstGeom>
          <a:noFill/>
          <a:ln w="9525">
            <a:noFill/>
            <a:miter lim="800000"/>
            <a:headEnd/>
            <a:tailEnd/>
          </a:ln>
          <a:effectLst/>
        </p:spPr>
      </p:pic>
      <p:pic>
        <p:nvPicPr>
          <p:cNvPr id="4102" name="Picture 6"/>
          <p:cNvPicPr>
            <a:picLocks noChangeAspect="1" noChangeArrowheads="1"/>
          </p:cNvPicPr>
          <p:nvPr/>
        </p:nvPicPr>
        <p:blipFill>
          <a:blip r:embed="rId7"/>
          <a:srcRect/>
          <a:stretch>
            <a:fillRect/>
          </a:stretch>
        </p:blipFill>
        <p:spPr bwMode="auto">
          <a:xfrm>
            <a:off x="5953125" y="5143512"/>
            <a:ext cx="2676519" cy="1551082"/>
          </a:xfrm>
          <a:prstGeom prst="rect">
            <a:avLst/>
          </a:prstGeom>
          <a:noFill/>
          <a:ln w="9525">
            <a:noFill/>
            <a:miter lim="800000"/>
            <a:headEnd/>
            <a:tailEnd/>
          </a:ln>
          <a:effectLst/>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E" dirty="0"/>
              <a:t>Offering Computing Architecture &amp; Infrastructure, All computing resources but in a </a:t>
            </a:r>
            <a:r>
              <a:rPr lang="en-IE" dirty="0">
                <a:solidFill>
                  <a:srgbClr val="FF0000"/>
                </a:solidFill>
              </a:rPr>
              <a:t>Virtual Environment. </a:t>
            </a:r>
            <a:r>
              <a:rPr lang="en-IE" dirty="0"/>
              <a:t>Enabling Multiple Users to Access Them. </a:t>
            </a:r>
          </a:p>
          <a:p>
            <a:r>
              <a:rPr lang="en-IE" dirty="0"/>
              <a:t>Resources : Data Storage / Virtualization / Servers / Networking</a:t>
            </a:r>
          </a:p>
          <a:p>
            <a:endParaRPr lang="en-IE" dirty="0"/>
          </a:p>
          <a:p>
            <a:r>
              <a:rPr lang="en-IE" dirty="0"/>
              <a:t>Most Vendors are responsible for managing the above 4 resources. </a:t>
            </a:r>
          </a:p>
          <a:p>
            <a:r>
              <a:rPr lang="en-IE" dirty="0"/>
              <a:t>The users or purchasers will be responsible for handling other resources such as : Applications / Data / Runtime / Middleware </a:t>
            </a:r>
          </a:p>
        </p:txBody>
      </p:sp>
      <p:pic>
        <p:nvPicPr>
          <p:cNvPr id="4098" name="Picture 2"/>
          <p:cNvPicPr>
            <a:picLocks noChangeAspect="1" noChangeArrowheads="1"/>
          </p:cNvPicPr>
          <p:nvPr/>
        </p:nvPicPr>
        <p:blipFill>
          <a:blip r:embed="rId3"/>
          <a:srcRect/>
          <a:stretch>
            <a:fillRect/>
          </a:stretch>
        </p:blipFill>
        <p:spPr bwMode="auto">
          <a:xfrm>
            <a:off x="1666844" y="428605"/>
            <a:ext cx="6398954" cy="935761"/>
          </a:xfrm>
          <a:prstGeom prst="rect">
            <a:avLst/>
          </a:prstGeom>
          <a:noFill/>
          <a:ln w="9525">
            <a:noFill/>
            <a:miter lim="800000"/>
            <a:headEnd/>
            <a:tailEnd/>
          </a:ln>
          <a:effectLst/>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fontScale="77500" lnSpcReduction="20000"/>
          </a:bodyPr>
          <a:lstStyle/>
          <a:p>
            <a:r>
              <a:rPr lang="en-IE" sz="1800" dirty="0"/>
              <a:t>Products &amp; Services of IAAS: </a:t>
            </a:r>
          </a:p>
          <a:p>
            <a:r>
              <a:rPr lang="en-IE" sz="1800" dirty="0">
                <a:solidFill>
                  <a:srgbClr val="92D050"/>
                </a:solidFill>
              </a:rPr>
              <a:t>Pros:</a:t>
            </a:r>
          </a:p>
          <a:p>
            <a:r>
              <a:rPr lang="en-IE" sz="1800" dirty="0"/>
              <a:t>The Cloud Provides the Infrastructure</a:t>
            </a:r>
          </a:p>
          <a:p>
            <a:r>
              <a:rPr lang="en-IE" sz="1800" dirty="0"/>
              <a:t>Enhanced Scalability – Dynamic Workloads are Supported</a:t>
            </a:r>
          </a:p>
          <a:p>
            <a:r>
              <a:rPr lang="en-IE" sz="1800" dirty="0"/>
              <a:t>IAAS is Flexible</a:t>
            </a:r>
          </a:p>
          <a:p>
            <a:endParaRPr lang="en-IE" sz="1800" dirty="0"/>
          </a:p>
          <a:p>
            <a:r>
              <a:rPr lang="en-IE" sz="1800" dirty="0">
                <a:solidFill>
                  <a:srgbClr val="FF0000"/>
                </a:solidFill>
              </a:rPr>
              <a:t>Cons</a:t>
            </a:r>
          </a:p>
          <a:p>
            <a:r>
              <a:rPr lang="en-IE" sz="1800" dirty="0"/>
              <a:t>Security Issues ( Tenants ) ( Noisy Neighbours ) (Shared Resources) </a:t>
            </a:r>
          </a:p>
          <a:p>
            <a:endParaRPr lang="en-IE" sz="1800" dirty="0"/>
          </a:p>
          <a:p>
            <a:r>
              <a:rPr lang="en-IE" sz="1800" dirty="0"/>
              <a:t>Network &amp; Service Delays </a:t>
            </a:r>
          </a:p>
          <a:p>
            <a:r>
              <a:rPr lang="en-IE" sz="1800" dirty="0"/>
              <a:t>(SLAs 99.98% Availability) </a:t>
            </a:r>
          </a:p>
        </p:txBody>
      </p:sp>
      <p:pic>
        <p:nvPicPr>
          <p:cNvPr id="4098" name="Picture 2"/>
          <p:cNvPicPr>
            <a:picLocks noChangeAspect="1" noChangeArrowheads="1"/>
          </p:cNvPicPr>
          <p:nvPr/>
        </p:nvPicPr>
        <p:blipFill>
          <a:blip r:embed="rId3"/>
          <a:srcRect/>
          <a:stretch>
            <a:fillRect/>
          </a:stretch>
        </p:blipFill>
        <p:spPr bwMode="auto">
          <a:xfrm>
            <a:off x="1666844" y="428605"/>
            <a:ext cx="6398954" cy="935761"/>
          </a:xfrm>
          <a:prstGeom prst="rect">
            <a:avLst/>
          </a:prstGeom>
          <a:noFill/>
          <a:ln w="9525">
            <a:noFill/>
            <a:miter lim="800000"/>
            <a:headEnd/>
            <a:tailEnd/>
          </a:ln>
          <a:effectLst/>
        </p:spPr>
      </p:pic>
      <p:pic>
        <p:nvPicPr>
          <p:cNvPr id="5122" name="Picture 2"/>
          <p:cNvPicPr>
            <a:picLocks noGrp="1" noChangeAspect="1" noChangeArrowheads="1"/>
          </p:cNvPicPr>
          <p:nvPr>
            <p:ph sz="half" idx="2"/>
          </p:nvPr>
        </p:nvPicPr>
        <p:blipFill>
          <a:blip r:embed="rId4"/>
          <a:srcRect/>
          <a:stretch>
            <a:fillRect/>
          </a:stretch>
        </p:blipFill>
        <p:spPr bwMode="auto">
          <a:xfrm>
            <a:off x="7096133" y="1857365"/>
            <a:ext cx="2066925" cy="18954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a:srcRect/>
          <a:stretch>
            <a:fillRect/>
          </a:stretch>
        </p:blipFill>
        <p:spPr bwMode="auto">
          <a:xfrm>
            <a:off x="7167570" y="4000505"/>
            <a:ext cx="2255344" cy="2324105"/>
          </a:xfrm>
          <a:prstGeom prst="rect">
            <a:avLst/>
          </a:prstGeom>
          <a:noFill/>
          <a:ln w="9525">
            <a:noFill/>
            <a:miter lim="800000"/>
            <a:headEnd/>
            <a:tailEnd/>
          </a:ln>
          <a:effectLst/>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981200" y="274638"/>
            <a:ext cx="6043626" cy="1143000"/>
          </a:xfrm>
        </p:spPr>
        <p:txBody>
          <a:bodyPr>
            <a:normAutofit fontScale="90000"/>
          </a:bodyPr>
          <a:lstStyle/>
          <a:p>
            <a:r>
              <a:rPr lang="en-IE" dirty="0">
                <a:latin typeface="Gisha" pitchFamily="34" charset="-79"/>
                <a:cs typeface="Gisha" pitchFamily="34" charset="-79"/>
              </a:rPr>
              <a:t>Cloud Service Types / Delivery Models</a:t>
            </a:r>
          </a:p>
        </p:txBody>
      </p:sp>
      <p:graphicFrame>
        <p:nvGraphicFramePr>
          <p:cNvPr id="15" name="Content Placeholder 14"/>
          <p:cNvGraphicFramePr>
            <a:graphicFrameLocks noGrp="1"/>
          </p:cNvGraphicFramePr>
          <p:nvPr>
            <p:ph idx="1"/>
          </p:nvPr>
        </p:nvGraphicFramePr>
        <p:xfrm>
          <a:off x="3738546" y="2285993"/>
          <a:ext cx="6229336" cy="3311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Arrow 6"/>
          <p:cNvSpPr/>
          <p:nvPr/>
        </p:nvSpPr>
        <p:spPr>
          <a:xfrm>
            <a:off x="3167042" y="2357430"/>
            <a:ext cx="2000264" cy="9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glow" dir="tl">
                <a:rot lat="0" lon="0" rev="5400000"/>
              </a:lightRig>
            </a:scene3d>
            <a:sp3d contourW="12700">
              <a:bevelT w="25400" h="25400"/>
              <a:contourClr>
                <a:schemeClr val="accent6">
                  <a:shade val="73000"/>
                </a:schemeClr>
              </a:contourClr>
            </a:sp3d>
          </a:bodyPr>
          <a:lstStyle/>
          <a:p>
            <a:pPr algn="ctr"/>
            <a:r>
              <a:rPr lang="en-IE"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SAAS</a:t>
            </a:r>
          </a:p>
        </p:txBody>
      </p:sp>
      <p:sp>
        <p:nvSpPr>
          <p:cNvPr id="9" name="Right Arrow 8"/>
          <p:cNvSpPr/>
          <p:nvPr/>
        </p:nvSpPr>
        <p:spPr>
          <a:xfrm>
            <a:off x="2666976" y="3500438"/>
            <a:ext cx="1928826" cy="714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IE" b="1" dirty="0">
                <a:ln/>
                <a:solidFill>
                  <a:schemeClr val="accent3"/>
                </a:solidFill>
              </a:rPr>
              <a:t>PAAS</a:t>
            </a:r>
          </a:p>
        </p:txBody>
      </p:sp>
      <p:sp>
        <p:nvSpPr>
          <p:cNvPr id="12" name="Right Arrow 11"/>
          <p:cNvSpPr/>
          <p:nvPr/>
        </p:nvSpPr>
        <p:spPr>
          <a:xfrm>
            <a:off x="2166910" y="4500570"/>
            <a:ext cx="1571636" cy="714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E"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IAAS</a:t>
            </a:r>
          </a:p>
        </p:txBody>
      </p:sp>
      <p:sp>
        <p:nvSpPr>
          <p:cNvPr id="11" name="Rectangle 10"/>
          <p:cNvSpPr/>
          <p:nvPr/>
        </p:nvSpPr>
        <p:spPr>
          <a:xfrm>
            <a:off x="7667636" y="2500306"/>
            <a:ext cx="1500198" cy="6429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solidFill>
                  <a:schemeClr val="tx1"/>
                </a:solidFill>
              </a:rPr>
              <a:t>End Customers</a:t>
            </a:r>
          </a:p>
        </p:txBody>
      </p:sp>
      <p:sp>
        <p:nvSpPr>
          <p:cNvPr id="13" name="Rectangle 12"/>
          <p:cNvSpPr/>
          <p:nvPr/>
        </p:nvSpPr>
        <p:spPr>
          <a:xfrm>
            <a:off x="8453454" y="3571876"/>
            <a:ext cx="1500198" cy="5715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a:solidFill>
                  <a:schemeClr val="tx1"/>
                </a:solidFill>
              </a:rPr>
              <a:t>Developers</a:t>
            </a:r>
          </a:p>
        </p:txBody>
      </p:sp>
      <p:sp>
        <p:nvSpPr>
          <p:cNvPr id="14" name="Rectangle 13"/>
          <p:cNvSpPr/>
          <p:nvPr/>
        </p:nvSpPr>
        <p:spPr>
          <a:xfrm>
            <a:off x="9167802" y="4643446"/>
            <a:ext cx="1500198" cy="7143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dirty="0" err="1">
                <a:solidFill>
                  <a:schemeClr val="tx1"/>
                </a:solidFill>
              </a:rPr>
              <a:t>SysAdmins</a:t>
            </a:r>
            <a:endParaRPr lang="en-IE" dirty="0">
              <a:solidFill>
                <a:schemeClr val="tx1"/>
              </a:solidFill>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059016" cy="1143000"/>
          </a:xfrm>
        </p:spPr>
        <p:txBody>
          <a:bodyPr>
            <a:normAutofit fontScale="90000"/>
          </a:bodyPr>
          <a:lstStyle/>
          <a:p>
            <a:r>
              <a:rPr lang="en-US" dirty="0"/>
              <a:t>Deployment Models (NIST) </a:t>
            </a:r>
          </a:p>
        </p:txBody>
      </p:sp>
      <p:pic>
        <p:nvPicPr>
          <p:cNvPr id="4" name="Content Placeholder 3" descr="DeploymentTypes.PNG"/>
          <p:cNvPicPr>
            <a:picLocks noGrp="1" noChangeAspect="1"/>
          </p:cNvPicPr>
          <p:nvPr>
            <p:ph idx="1"/>
          </p:nvPr>
        </p:nvPicPr>
        <p:blipFill>
          <a:blip r:embed="rId3"/>
          <a:stretch>
            <a:fillRect/>
          </a:stretch>
        </p:blipFill>
        <p:spPr>
          <a:xfrm>
            <a:off x="1981200" y="1828800"/>
            <a:ext cx="6732376" cy="3962400"/>
          </a:xfrm>
        </p:spPr>
      </p:pic>
    </p:spTree>
    <p:custDataLst>
      <p:tags r:id="rId1"/>
    </p:custDataLst>
    <p:extLst>
      <p:ext uri="{BB962C8B-B14F-4D97-AF65-F5344CB8AC3E}">
        <p14:creationId xmlns:p14="http://schemas.microsoft.com/office/powerpoint/2010/main" val="417663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Players </a:t>
            </a:r>
          </a:p>
        </p:txBody>
      </p:sp>
      <p:sp>
        <p:nvSpPr>
          <p:cNvPr id="3" name="Content Placeholder 2"/>
          <p:cNvSpPr>
            <a:spLocks noGrp="1"/>
          </p:cNvSpPr>
          <p:nvPr>
            <p:ph sz="half" idx="1"/>
          </p:nvPr>
        </p:nvSpPr>
        <p:spPr/>
        <p:txBody>
          <a:bodyPr>
            <a:normAutofit fontScale="85000" lnSpcReduction="20000"/>
          </a:bodyPr>
          <a:lstStyle/>
          <a:p>
            <a:r>
              <a:rPr lang="en-US" sz="1800" dirty="0">
                <a:solidFill>
                  <a:srgbClr val="FF0000"/>
                </a:solidFill>
              </a:rPr>
              <a:t>AWS</a:t>
            </a:r>
            <a:endParaRPr lang="en-US" sz="1800" dirty="0"/>
          </a:p>
          <a:p>
            <a:r>
              <a:rPr lang="en-US" sz="1800" dirty="0"/>
              <a:t>IAAS &amp; PAAS </a:t>
            </a:r>
          </a:p>
          <a:p>
            <a:r>
              <a:rPr lang="en-US" sz="1800" dirty="0"/>
              <a:t>EC2 / S3 / RDS / Elastic Bean / </a:t>
            </a:r>
            <a:r>
              <a:rPr lang="en-US" sz="1800" dirty="0" err="1"/>
              <a:t>IoT</a:t>
            </a:r>
            <a:endParaRPr lang="en-US" sz="1800" dirty="0"/>
          </a:p>
          <a:p>
            <a:endParaRPr lang="en-US" sz="1800" dirty="0"/>
          </a:p>
          <a:p>
            <a:r>
              <a:rPr lang="en-US" sz="1800" dirty="0">
                <a:solidFill>
                  <a:srgbClr val="FF0000"/>
                </a:solidFill>
              </a:rPr>
              <a:t>Apple</a:t>
            </a:r>
            <a:r>
              <a:rPr lang="en-US" sz="1800" dirty="0"/>
              <a:t> Have significant presences in CC with the </a:t>
            </a:r>
            <a:r>
              <a:rPr lang="en-US" sz="1800" dirty="0" err="1"/>
              <a:t>iCloud</a:t>
            </a:r>
            <a:r>
              <a:rPr lang="en-US" sz="1800" dirty="0"/>
              <a:t> – Seamless integrations. Backup &amp; Store. Access from anywhere</a:t>
            </a:r>
          </a:p>
          <a:p>
            <a:endParaRPr lang="en-US" sz="1800" dirty="0"/>
          </a:p>
          <a:p>
            <a:r>
              <a:rPr lang="en-US" sz="1800" dirty="0">
                <a:solidFill>
                  <a:srgbClr val="FF0000"/>
                </a:solidFill>
              </a:rPr>
              <a:t>Microsoft</a:t>
            </a:r>
          </a:p>
          <a:p>
            <a:r>
              <a:rPr lang="en-US" sz="1800" dirty="0"/>
              <a:t>Offers IAAS / PAAS / SAAS </a:t>
            </a:r>
          </a:p>
          <a:p>
            <a:r>
              <a:rPr lang="en-US" sz="1800" dirty="0"/>
              <a:t>Enterprise SW and Dev Tools</a:t>
            </a:r>
          </a:p>
          <a:p>
            <a:r>
              <a:rPr lang="en-US" sz="1800" dirty="0"/>
              <a:t>Office 365 – SAAS  </a:t>
            </a:r>
          </a:p>
        </p:txBody>
      </p:sp>
      <p:sp>
        <p:nvSpPr>
          <p:cNvPr id="4" name="Content Placeholder 3"/>
          <p:cNvSpPr>
            <a:spLocks noGrp="1"/>
          </p:cNvSpPr>
          <p:nvPr>
            <p:ph sz="half" idx="2"/>
          </p:nvPr>
        </p:nvSpPr>
        <p:spPr/>
        <p:txBody>
          <a:bodyPr>
            <a:normAutofit fontScale="85000" lnSpcReduction="20000"/>
          </a:bodyPr>
          <a:lstStyle/>
          <a:p>
            <a:r>
              <a:rPr lang="en-US" sz="1800" dirty="0">
                <a:solidFill>
                  <a:srgbClr val="FF0000"/>
                </a:solidFill>
              </a:rPr>
              <a:t>Google</a:t>
            </a:r>
            <a:r>
              <a:rPr lang="en-US" sz="1800" dirty="0"/>
              <a:t> Cloud Platform</a:t>
            </a:r>
          </a:p>
          <a:p>
            <a:r>
              <a:rPr lang="en-US" sz="1800" dirty="0"/>
              <a:t>Universal Cloud for Google Eco Sys</a:t>
            </a:r>
          </a:p>
          <a:p>
            <a:r>
              <a:rPr lang="en-US" sz="1800" dirty="0"/>
              <a:t>Collaboration / Storage etc</a:t>
            </a:r>
          </a:p>
          <a:p>
            <a:endParaRPr lang="en-US" sz="1800" dirty="0"/>
          </a:p>
          <a:p>
            <a:r>
              <a:rPr lang="en-US" sz="1800" dirty="0">
                <a:solidFill>
                  <a:srgbClr val="FF0000"/>
                </a:solidFill>
              </a:rPr>
              <a:t>IBM </a:t>
            </a:r>
            <a:r>
              <a:rPr lang="en-US" sz="1800" dirty="0"/>
              <a:t>Private / Public / Hybrid Models of deployments. Provides full range of PAAS / IAAS / SAAS</a:t>
            </a:r>
            <a:r>
              <a:rPr lang="en-US" sz="1800" dirty="0">
                <a:solidFill>
                  <a:srgbClr val="FF0000"/>
                </a:solidFill>
              </a:rPr>
              <a:t> </a:t>
            </a:r>
            <a:r>
              <a:rPr lang="en-US" sz="1800" dirty="0"/>
              <a:t>– Pay As You Go Model for businesses.</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DEA04-1E26-4116-A153-61947D14BF13}"/>
              </a:ext>
            </a:extLst>
          </p:cNvPr>
          <p:cNvPicPr>
            <a:picLocks noChangeAspect="1"/>
          </p:cNvPicPr>
          <p:nvPr/>
        </p:nvPicPr>
        <p:blipFill>
          <a:blip r:embed="rId3"/>
          <a:stretch>
            <a:fillRect/>
          </a:stretch>
        </p:blipFill>
        <p:spPr>
          <a:xfrm>
            <a:off x="2028825" y="985837"/>
            <a:ext cx="8134350" cy="4886325"/>
          </a:xfrm>
          <a:prstGeom prst="rect">
            <a:avLst/>
          </a:prstGeom>
        </p:spPr>
      </p:pic>
      <p:sp>
        <p:nvSpPr>
          <p:cNvPr id="6" name="TextBox 5">
            <a:extLst>
              <a:ext uri="{FF2B5EF4-FFF2-40B4-BE49-F238E27FC236}">
                <a16:creationId xmlns:a16="http://schemas.microsoft.com/office/drawing/2014/main" id="{1BE27999-E19C-4514-99AA-C4BB2BEA1D3C}"/>
              </a:ext>
            </a:extLst>
          </p:cNvPr>
          <p:cNvSpPr txBox="1"/>
          <p:nvPr/>
        </p:nvSpPr>
        <p:spPr>
          <a:xfrm>
            <a:off x="2887910" y="6333580"/>
            <a:ext cx="6094602" cy="369332"/>
          </a:xfrm>
          <a:prstGeom prst="rect">
            <a:avLst/>
          </a:prstGeom>
          <a:noFill/>
        </p:spPr>
        <p:txBody>
          <a:bodyPr wrap="square">
            <a:spAutoFit/>
          </a:bodyPr>
          <a:lstStyle/>
          <a:p>
            <a:r>
              <a:rPr lang="en-IE" dirty="0">
                <a:hlinkClick r:id="rId4"/>
              </a:rPr>
              <a:t>https://cloudwars.co/</a:t>
            </a:r>
            <a:r>
              <a:rPr lang="en-IE" dirty="0"/>
              <a:t> </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931E-59B7-4A71-9BB6-81C3075C0739}"/>
              </a:ext>
            </a:extLst>
          </p:cNvPr>
          <p:cNvSpPr>
            <a:spLocks noGrp="1"/>
          </p:cNvSpPr>
          <p:nvPr>
            <p:ph type="title"/>
          </p:nvPr>
        </p:nvSpPr>
        <p:spPr/>
        <p:txBody>
          <a:bodyPr/>
          <a:lstStyle/>
          <a:p>
            <a:pPr algn="ctr"/>
            <a:r>
              <a:rPr lang="en-IE" dirty="0"/>
              <a:t>Heads in the Clouds</a:t>
            </a:r>
          </a:p>
        </p:txBody>
      </p:sp>
      <p:pic>
        <p:nvPicPr>
          <p:cNvPr id="6" name="Picture 5">
            <a:extLst>
              <a:ext uri="{FF2B5EF4-FFF2-40B4-BE49-F238E27FC236}">
                <a16:creationId xmlns:a16="http://schemas.microsoft.com/office/drawing/2014/main" id="{08CFE6B7-5D5A-4B2A-8F28-4AE724D70795}"/>
              </a:ext>
            </a:extLst>
          </p:cNvPr>
          <p:cNvPicPr>
            <a:picLocks noChangeAspect="1"/>
          </p:cNvPicPr>
          <p:nvPr/>
        </p:nvPicPr>
        <p:blipFill>
          <a:blip r:embed="rId2"/>
          <a:stretch>
            <a:fillRect/>
          </a:stretch>
        </p:blipFill>
        <p:spPr>
          <a:xfrm>
            <a:off x="1732650" y="1619074"/>
            <a:ext cx="9207672" cy="5123008"/>
          </a:xfrm>
          <a:prstGeom prst="rect">
            <a:avLst/>
          </a:prstGeom>
        </p:spPr>
      </p:pic>
    </p:spTree>
    <p:extLst>
      <p:ext uri="{BB962C8B-B14F-4D97-AF65-F5344CB8AC3E}">
        <p14:creationId xmlns:p14="http://schemas.microsoft.com/office/powerpoint/2010/main" val="411889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0367-BB54-45D8-9359-41BCF69ACEB4}"/>
              </a:ext>
            </a:extLst>
          </p:cNvPr>
          <p:cNvSpPr>
            <a:spLocks noGrp="1"/>
          </p:cNvSpPr>
          <p:nvPr>
            <p:ph type="title"/>
          </p:nvPr>
        </p:nvSpPr>
        <p:spPr/>
        <p:txBody>
          <a:bodyPr/>
          <a:lstStyle/>
          <a:p>
            <a:r>
              <a:rPr lang="en-IE" dirty="0"/>
              <a:t>Virtualization</a:t>
            </a:r>
          </a:p>
        </p:txBody>
      </p:sp>
      <p:pic>
        <p:nvPicPr>
          <p:cNvPr id="5" name="Picture 4">
            <a:extLst>
              <a:ext uri="{FF2B5EF4-FFF2-40B4-BE49-F238E27FC236}">
                <a16:creationId xmlns:a16="http://schemas.microsoft.com/office/drawing/2014/main" id="{72D11B75-AB98-4BB7-BE3D-B7F2328ED353}"/>
              </a:ext>
            </a:extLst>
          </p:cNvPr>
          <p:cNvPicPr>
            <a:picLocks noChangeAspect="1"/>
          </p:cNvPicPr>
          <p:nvPr/>
        </p:nvPicPr>
        <p:blipFill>
          <a:blip r:embed="rId2"/>
          <a:stretch>
            <a:fillRect/>
          </a:stretch>
        </p:blipFill>
        <p:spPr>
          <a:xfrm>
            <a:off x="1392572" y="1308909"/>
            <a:ext cx="6616395" cy="3799986"/>
          </a:xfrm>
          <a:prstGeom prst="rect">
            <a:avLst/>
          </a:prstGeom>
        </p:spPr>
      </p:pic>
      <p:pic>
        <p:nvPicPr>
          <p:cNvPr id="7" name="Picture 6">
            <a:extLst>
              <a:ext uri="{FF2B5EF4-FFF2-40B4-BE49-F238E27FC236}">
                <a16:creationId xmlns:a16="http://schemas.microsoft.com/office/drawing/2014/main" id="{5BDBABE1-C0DB-4908-81AF-893836D0B2CF}"/>
              </a:ext>
            </a:extLst>
          </p:cNvPr>
          <p:cNvPicPr>
            <a:picLocks noChangeAspect="1"/>
          </p:cNvPicPr>
          <p:nvPr/>
        </p:nvPicPr>
        <p:blipFill>
          <a:blip r:embed="rId3"/>
          <a:stretch>
            <a:fillRect/>
          </a:stretch>
        </p:blipFill>
        <p:spPr>
          <a:xfrm>
            <a:off x="8388991" y="3758062"/>
            <a:ext cx="3466648" cy="3063296"/>
          </a:xfrm>
          <a:prstGeom prst="rect">
            <a:avLst/>
          </a:prstGeom>
        </p:spPr>
      </p:pic>
    </p:spTree>
    <p:extLst>
      <p:ext uri="{BB962C8B-B14F-4D97-AF65-F5344CB8AC3E}">
        <p14:creationId xmlns:p14="http://schemas.microsoft.com/office/powerpoint/2010/main" val="4015266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48D7-7449-43EB-A9F3-B1025467A52A}"/>
              </a:ext>
            </a:extLst>
          </p:cNvPr>
          <p:cNvSpPr>
            <a:spLocks noGrp="1"/>
          </p:cNvSpPr>
          <p:nvPr>
            <p:ph type="title"/>
          </p:nvPr>
        </p:nvSpPr>
        <p:spPr/>
        <p:txBody>
          <a:bodyPr/>
          <a:lstStyle/>
          <a:p>
            <a:pPr algn="ctr"/>
            <a:r>
              <a:rPr lang="en-IE" dirty="0"/>
              <a:t>Fastest Growing for 2021</a:t>
            </a:r>
          </a:p>
        </p:txBody>
      </p:sp>
      <p:pic>
        <p:nvPicPr>
          <p:cNvPr id="6" name="Picture 5">
            <a:extLst>
              <a:ext uri="{FF2B5EF4-FFF2-40B4-BE49-F238E27FC236}">
                <a16:creationId xmlns:a16="http://schemas.microsoft.com/office/drawing/2014/main" id="{B50224B2-BB26-4F0C-8FA6-048EE060A7DD}"/>
              </a:ext>
            </a:extLst>
          </p:cNvPr>
          <p:cNvPicPr>
            <a:picLocks noChangeAspect="1"/>
          </p:cNvPicPr>
          <p:nvPr/>
        </p:nvPicPr>
        <p:blipFill>
          <a:blip r:embed="rId2"/>
          <a:stretch>
            <a:fillRect/>
          </a:stretch>
        </p:blipFill>
        <p:spPr>
          <a:xfrm>
            <a:off x="3127564" y="1874517"/>
            <a:ext cx="6238875" cy="4333875"/>
          </a:xfrm>
          <a:prstGeom prst="rect">
            <a:avLst/>
          </a:prstGeom>
        </p:spPr>
      </p:pic>
      <p:sp>
        <p:nvSpPr>
          <p:cNvPr id="8" name="TextBox 7">
            <a:extLst>
              <a:ext uri="{FF2B5EF4-FFF2-40B4-BE49-F238E27FC236}">
                <a16:creationId xmlns:a16="http://schemas.microsoft.com/office/drawing/2014/main" id="{EE632DF7-C7EA-4E6A-AB3A-940D21691111}"/>
              </a:ext>
            </a:extLst>
          </p:cNvPr>
          <p:cNvSpPr txBox="1"/>
          <p:nvPr/>
        </p:nvSpPr>
        <p:spPr>
          <a:xfrm>
            <a:off x="947957" y="6475615"/>
            <a:ext cx="8848288" cy="369332"/>
          </a:xfrm>
          <a:prstGeom prst="rect">
            <a:avLst/>
          </a:prstGeom>
          <a:noFill/>
        </p:spPr>
        <p:txBody>
          <a:bodyPr wrap="square">
            <a:spAutoFit/>
          </a:bodyPr>
          <a:lstStyle/>
          <a:p>
            <a:r>
              <a:rPr lang="en-IE" dirty="0">
                <a:hlinkClick r:id="rId3"/>
              </a:rPr>
              <a:t>https://cloudwars.co/google-cloud/worlds-fastest-growing-cloud-vendors-q4-google-oracle/</a:t>
            </a:r>
            <a:r>
              <a:rPr lang="en-IE" dirty="0"/>
              <a:t> </a:t>
            </a:r>
          </a:p>
        </p:txBody>
      </p:sp>
    </p:spTree>
    <p:extLst>
      <p:ext uri="{BB962C8B-B14F-4D97-AF65-F5344CB8AC3E}">
        <p14:creationId xmlns:p14="http://schemas.microsoft.com/office/powerpoint/2010/main" val="2868986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115064" cy="1143000"/>
          </a:xfrm>
        </p:spPr>
        <p:txBody>
          <a:bodyPr>
            <a:normAutofit fontScale="90000"/>
          </a:bodyPr>
          <a:lstStyle/>
          <a:p>
            <a:r>
              <a:rPr lang="en-US" dirty="0"/>
              <a:t>Measuring Clouds Value</a:t>
            </a:r>
          </a:p>
        </p:txBody>
      </p:sp>
      <p:pic>
        <p:nvPicPr>
          <p:cNvPr id="1027" name="Picture 3"/>
          <p:cNvPicPr>
            <a:picLocks noGrp="1" noChangeAspect="1" noChangeArrowheads="1"/>
          </p:cNvPicPr>
          <p:nvPr>
            <p:ph idx="1"/>
          </p:nvPr>
        </p:nvPicPr>
        <p:blipFill>
          <a:blip r:embed="rId3"/>
          <a:srcRect/>
          <a:stretch>
            <a:fillRect/>
          </a:stretch>
        </p:blipFill>
        <p:spPr bwMode="auto">
          <a:xfrm>
            <a:off x="1881159" y="1643051"/>
            <a:ext cx="8175389" cy="4525963"/>
          </a:xfrm>
          <a:prstGeom prst="rect">
            <a:avLst/>
          </a:prstGeom>
          <a:noFill/>
          <a:ln w="9525">
            <a:noFill/>
            <a:miter lim="800000"/>
            <a:headEnd/>
            <a:tailEnd/>
          </a:ln>
          <a:effectLst/>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257940" cy="1143000"/>
          </a:xfrm>
        </p:spPr>
        <p:txBody>
          <a:bodyPr>
            <a:normAutofit fontScale="90000"/>
          </a:bodyPr>
          <a:lstStyle/>
          <a:p>
            <a:r>
              <a:rPr lang="en-US" dirty="0"/>
              <a:t>Measuring Clouds Value</a:t>
            </a:r>
          </a:p>
        </p:txBody>
      </p:sp>
      <p:sp>
        <p:nvSpPr>
          <p:cNvPr id="3" name="Content Placeholder 2"/>
          <p:cNvSpPr>
            <a:spLocks noGrp="1"/>
          </p:cNvSpPr>
          <p:nvPr>
            <p:ph idx="1"/>
          </p:nvPr>
        </p:nvSpPr>
        <p:spPr/>
        <p:txBody>
          <a:bodyPr>
            <a:normAutofit/>
          </a:bodyPr>
          <a:lstStyle/>
          <a:p>
            <a:r>
              <a:rPr lang="en-US" dirty="0"/>
              <a:t>In the Previous Diagram we Can See the Following : </a:t>
            </a:r>
          </a:p>
          <a:p>
            <a:pPr marL="0" indent="0">
              <a:buNone/>
            </a:pPr>
            <a:endParaRPr lang="en-US" dirty="0"/>
          </a:p>
          <a:p>
            <a:r>
              <a:rPr lang="en-US" dirty="0"/>
              <a:t>Initial Massive investment in Capital </a:t>
            </a:r>
          </a:p>
          <a:p>
            <a:endParaRPr lang="en-US" dirty="0"/>
          </a:p>
          <a:p>
            <a:r>
              <a:rPr lang="en-US" dirty="0"/>
              <a:t>Wasted Resources</a:t>
            </a:r>
          </a:p>
          <a:p>
            <a:endParaRPr lang="en-US" dirty="0"/>
          </a:p>
          <a:p>
            <a:r>
              <a:rPr lang="en-US" dirty="0"/>
              <a:t>Existing Resources Insufficient for Demand</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5987008" cy="1143000"/>
          </a:xfrm>
        </p:spPr>
        <p:txBody>
          <a:bodyPr>
            <a:normAutofit fontScale="90000"/>
          </a:bodyPr>
          <a:lstStyle/>
          <a:p>
            <a:r>
              <a:rPr lang="en-IE" dirty="0"/>
              <a:t>Cloud Characteristics</a:t>
            </a:r>
          </a:p>
        </p:txBody>
      </p:sp>
      <p:sp>
        <p:nvSpPr>
          <p:cNvPr id="5" name="Content Placeholder 4"/>
          <p:cNvSpPr>
            <a:spLocks noGrp="1"/>
          </p:cNvSpPr>
          <p:nvPr>
            <p:ph sz="half" idx="2"/>
          </p:nvPr>
        </p:nvSpPr>
        <p:spPr/>
        <p:txBody>
          <a:bodyPr/>
          <a:lstStyle/>
          <a:p>
            <a:r>
              <a:rPr lang="en-US" dirty="0"/>
              <a:t>On-demand self-service.</a:t>
            </a:r>
          </a:p>
          <a:p>
            <a:r>
              <a:rPr lang="en-US" dirty="0"/>
              <a:t>Broad network access.</a:t>
            </a:r>
          </a:p>
          <a:p>
            <a:r>
              <a:rPr lang="en-US" dirty="0"/>
              <a:t>Resource pooling.</a:t>
            </a:r>
          </a:p>
          <a:p>
            <a:r>
              <a:rPr lang="en-US" dirty="0"/>
              <a:t>Rapid elasticity.</a:t>
            </a:r>
          </a:p>
          <a:p>
            <a:r>
              <a:rPr lang="en-US" dirty="0"/>
              <a:t>Measured Service.</a:t>
            </a:r>
          </a:p>
          <a:p>
            <a:endParaRPr lang="en-IE" dirty="0"/>
          </a:p>
        </p:txBody>
      </p:sp>
      <p:pic>
        <p:nvPicPr>
          <p:cNvPr id="7" name="Picture 6"/>
          <p:cNvPicPr>
            <a:picLocks noChangeAspect="1"/>
          </p:cNvPicPr>
          <p:nvPr/>
        </p:nvPicPr>
        <p:blipFill>
          <a:blip r:embed="rId3"/>
          <a:stretch>
            <a:fillRect/>
          </a:stretch>
        </p:blipFill>
        <p:spPr>
          <a:xfrm>
            <a:off x="2207568" y="2060848"/>
            <a:ext cx="3295650" cy="2781300"/>
          </a:xfrm>
          <a:prstGeom prst="rect">
            <a:avLst/>
          </a:prstGeom>
        </p:spPr>
      </p:pic>
    </p:spTree>
    <p:custDataLst>
      <p:tags r:id="rId1"/>
    </p:custDataLst>
    <p:extLst>
      <p:ext uri="{BB962C8B-B14F-4D97-AF65-F5344CB8AC3E}">
        <p14:creationId xmlns:p14="http://schemas.microsoft.com/office/powerpoint/2010/main" val="2427833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E" dirty="0"/>
              <a:t>Value Proposition</a:t>
            </a:r>
          </a:p>
        </p:txBody>
      </p:sp>
      <p:sp>
        <p:nvSpPr>
          <p:cNvPr id="11" name="Content Placeholder 10"/>
          <p:cNvSpPr>
            <a:spLocks noGrp="1"/>
          </p:cNvSpPr>
          <p:nvPr>
            <p:ph sz="half" idx="1"/>
          </p:nvPr>
        </p:nvSpPr>
        <p:spPr/>
        <p:txBody>
          <a:bodyPr>
            <a:normAutofit/>
          </a:bodyPr>
          <a:lstStyle/>
          <a:p>
            <a:r>
              <a:rPr lang="en-IE" sz="1800" dirty="0">
                <a:solidFill>
                  <a:srgbClr val="FF0000"/>
                </a:solidFill>
              </a:rPr>
              <a:t>Measuring the Clouds Value</a:t>
            </a:r>
          </a:p>
          <a:p>
            <a:r>
              <a:rPr lang="en-IE" sz="1800" dirty="0"/>
              <a:t>How Can We Measure the Clouds Value ? </a:t>
            </a:r>
          </a:p>
          <a:p>
            <a:r>
              <a:rPr lang="en-IE" sz="1800" dirty="0"/>
              <a:t>8 Key Indicators : </a:t>
            </a:r>
          </a:p>
          <a:p>
            <a:pPr marL="0" indent="0">
              <a:buNone/>
            </a:pPr>
            <a:endParaRPr lang="en-IE" sz="1800" dirty="0"/>
          </a:p>
          <a:p>
            <a:endParaRPr lang="en-IE" sz="1800" dirty="0"/>
          </a:p>
        </p:txBody>
      </p:sp>
      <p:sp>
        <p:nvSpPr>
          <p:cNvPr id="4" name="Content Placeholder 3"/>
          <p:cNvSpPr>
            <a:spLocks noGrp="1"/>
          </p:cNvSpPr>
          <p:nvPr>
            <p:ph sz="half" idx="2"/>
          </p:nvPr>
        </p:nvSpPr>
        <p:spPr/>
        <p:txBody>
          <a:bodyPr>
            <a:normAutofit/>
          </a:bodyPr>
          <a:lstStyle/>
          <a:p>
            <a:r>
              <a:rPr lang="en-IE" sz="1800" dirty="0"/>
              <a:t>The Speed and Rate of Change</a:t>
            </a:r>
          </a:p>
          <a:p>
            <a:r>
              <a:rPr lang="en-IE" sz="1800" dirty="0"/>
              <a:t>Total Cost of Ownership Optimization</a:t>
            </a:r>
          </a:p>
          <a:p>
            <a:r>
              <a:rPr lang="en-IE" sz="1800" dirty="0"/>
              <a:t>Rapid Provisioning </a:t>
            </a:r>
          </a:p>
          <a:p>
            <a:r>
              <a:rPr lang="en-IE" sz="1800" dirty="0"/>
              <a:t>Increased Margin and Cost Control</a:t>
            </a:r>
          </a:p>
          <a:p>
            <a:r>
              <a:rPr lang="en-IE" sz="1800" dirty="0"/>
              <a:t>Dynamic Usage</a:t>
            </a:r>
          </a:p>
          <a:p>
            <a:r>
              <a:rPr lang="en-IE" sz="1800" dirty="0"/>
              <a:t>Risk and Compliance Improvement</a:t>
            </a:r>
          </a:p>
          <a:p>
            <a:r>
              <a:rPr lang="en-IE" sz="1800" dirty="0"/>
              <a:t>Enhanced Capacity Utilization</a:t>
            </a:r>
          </a:p>
          <a:p>
            <a:r>
              <a:rPr lang="en-IE" sz="1800" dirty="0"/>
              <a:t>Access to Business Skills and Capacity Improvement</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131024" cy="1143000"/>
          </a:xfrm>
        </p:spPr>
        <p:txBody>
          <a:bodyPr>
            <a:normAutofit fontScale="90000"/>
          </a:bodyPr>
          <a:lstStyle/>
          <a:p>
            <a:r>
              <a:rPr lang="en-IE" dirty="0"/>
              <a:t>The Speed and Rate of Change</a:t>
            </a:r>
            <a:br>
              <a:rPr lang="en-IE" dirty="0"/>
            </a:br>
            <a:endParaRPr lang="en-IE" dirty="0"/>
          </a:p>
        </p:txBody>
      </p:sp>
      <p:sp>
        <p:nvSpPr>
          <p:cNvPr id="5" name="Content Placeholder 4"/>
          <p:cNvSpPr>
            <a:spLocks noGrp="1"/>
          </p:cNvSpPr>
          <p:nvPr>
            <p:ph idx="1"/>
          </p:nvPr>
        </p:nvSpPr>
        <p:spPr/>
        <p:txBody>
          <a:bodyPr>
            <a:normAutofit/>
          </a:bodyPr>
          <a:lstStyle/>
          <a:p>
            <a:r>
              <a:rPr lang="en-US" dirty="0"/>
              <a:t>Cost reduction and cost of adoption /de-adoption is faster in the cloud. </a:t>
            </a:r>
          </a:p>
          <a:p>
            <a:pPr marL="0" indent="0">
              <a:buNone/>
            </a:pPr>
            <a:endParaRPr lang="en-US" dirty="0"/>
          </a:p>
          <a:p>
            <a:r>
              <a:rPr lang="en-US" dirty="0"/>
              <a:t>Cloud computing creates additional cost transformation benefits by reducing delays in decision costs by adopting pre-built services and a faster rate of transition to new capabilities. </a:t>
            </a:r>
          </a:p>
          <a:p>
            <a:endParaRPr lang="en-US" dirty="0"/>
          </a:p>
          <a:p>
            <a:r>
              <a:rPr lang="en-US" dirty="0"/>
              <a:t>This is a common goal for business improvement programs that are lacking resources and skills and that are time sensitive.</a:t>
            </a:r>
            <a:endParaRPr lang="en-IE" dirty="0"/>
          </a:p>
        </p:txBody>
      </p:sp>
    </p:spTree>
    <p:custDataLst>
      <p:tags r:id="rId1"/>
    </p:custDataLst>
    <p:extLst>
      <p:ext uri="{BB962C8B-B14F-4D97-AF65-F5344CB8AC3E}">
        <p14:creationId xmlns:p14="http://schemas.microsoft.com/office/powerpoint/2010/main" val="1134593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059016" cy="1143000"/>
          </a:xfrm>
        </p:spPr>
        <p:txBody>
          <a:bodyPr>
            <a:normAutofit fontScale="90000"/>
          </a:bodyPr>
          <a:lstStyle/>
          <a:p>
            <a:r>
              <a:rPr lang="en-IE" dirty="0"/>
              <a:t>Total Cost of Ownership Optimization</a:t>
            </a:r>
            <a:br>
              <a:rPr lang="en-IE" dirty="0"/>
            </a:br>
            <a:endParaRPr lang="en-IE" dirty="0"/>
          </a:p>
        </p:txBody>
      </p:sp>
      <p:sp>
        <p:nvSpPr>
          <p:cNvPr id="3" name="Content Placeholder 2"/>
          <p:cNvSpPr>
            <a:spLocks noGrp="1"/>
          </p:cNvSpPr>
          <p:nvPr>
            <p:ph idx="1"/>
          </p:nvPr>
        </p:nvSpPr>
        <p:spPr/>
        <p:txBody>
          <a:bodyPr/>
          <a:lstStyle/>
          <a:p>
            <a:r>
              <a:rPr lang="en-US" dirty="0"/>
              <a:t>Users can select, design configure and run infrastructure and applications that are best suited for business needs. Traditionally this has often been decoupled when IT projects are handed off to production services. In cloud computing environments these are joined up.</a:t>
            </a:r>
            <a:endParaRPr lang="en-IE" dirty="0"/>
          </a:p>
        </p:txBody>
      </p:sp>
    </p:spTree>
    <p:custDataLst>
      <p:tags r:id="rId1"/>
    </p:custDataLst>
    <p:extLst>
      <p:ext uri="{BB962C8B-B14F-4D97-AF65-F5344CB8AC3E}">
        <p14:creationId xmlns:p14="http://schemas.microsoft.com/office/powerpoint/2010/main" val="2135918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059016" cy="1143000"/>
          </a:xfrm>
        </p:spPr>
        <p:txBody>
          <a:bodyPr/>
          <a:lstStyle/>
          <a:p>
            <a:r>
              <a:rPr lang="en-IE" dirty="0"/>
              <a:t>Rapid Provisioning </a:t>
            </a:r>
          </a:p>
        </p:txBody>
      </p:sp>
      <p:sp>
        <p:nvSpPr>
          <p:cNvPr id="3" name="Content Placeholder 2"/>
          <p:cNvSpPr>
            <a:spLocks noGrp="1"/>
          </p:cNvSpPr>
          <p:nvPr>
            <p:ph idx="1"/>
          </p:nvPr>
        </p:nvSpPr>
        <p:spPr/>
        <p:txBody>
          <a:bodyPr/>
          <a:lstStyle/>
          <a:p>
            <a:r>
              <a:rPr lang="en-US" dirty="0"/>
              <a:t>Resources are scaled up and down to follow business activity as it expands and grows or is redirected. Provisioning time compression can go from weeks to hours.</a:t>
            </a:r>
            <a:endParaRPr lang="en-IE" dirty="0"/>
          </a:p>
        </p:txBody>
      </p:sp>
    </p:spTree>
    <p:custDataLst>
      <p:tags r:id="rId1"/>
    </p:custDataLst>
    <p:extLst>
      <p:ext uri="{BB962C8B-B14F-4D97-AF65-F5344CB8AC3E}">
        <p14:creationId xmlns:p14="http://schemas.microsoft.com/office/powerpoint/2010/main" val="610241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5987008" cy="1143000"/>
          </a:xfrm>
        </p:spPr>
        <p:txBody>
          <a:bodyPr>
            <a:normAutofit fontScale="90000"/>
          </a:bodyPr>
          <a:lstStyle/>
          <a:p>
            <a:r>
              <a:rPr lang="en-IE" dirty="0"/>
              <a:t>Increased Margin and Cost Control</a:t>
            </a:r>
          </a:p>
        </p:txBody>
      </p:sp>
      <p:sp>
        <p:nvSpPr>
          <p:cNvPr id="3" name="Content Placeholder 2"/>
          <p:cNvSpPr>
            <a:spLocks noGrp="1"/>
          </p:cNvSpPr>
          <p:nvPr>
            <p:ph idx="1"/>
          </p:nvPr>
        </p:nvSpPr>
        <p:spPr/>
        <p:txBody>
          <a:bodyPr/>
          <a:lstStyle/>
          <a:p>
            <a:r>
              <a:rPr lang="en-US" dirty="0"/>
              <a:t>Revenue growth and cost control opportunities allow companies to pursue new customers and markets for business growth and service improvement.</a:t>
            </a:r>
            <a:endParaRPr lang="en-IE" dirty="0"/>
          </a:p>
        </p:txBody>
      </p:sp>
    </p:spTree>
    <p:custDataLst>
      <p:tags r:id="rId1"/>
    </p:custDataLst>
    <p:extLst>
      <p:ext uri="{BB962C8B-B14F-4D97-AF65-F5344CB8AC3E}">
        <p14:creationId xmlns:p14="http://schemas.microsoft.com/office/powerpoint/2010/main" val="4129563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059016" cy="1143000"/>
          </a:xfrm>
        </p:spPr>
        <p:txBody>
          <a:bodyPr/>
          <a:lstStyle/>
          <a:p>
            <a:r>
              <a:rPr lang="en-IE" dirty="0"/>
              <a:t>Dynamic usage </a:t>
            </a:r>
          </a:p>
        </p:txBody>
      </p:sp>
      <p:sp>
        <p:nvSpPr>
          <p:cNvPr id="3" name="Content Placeholder 2"/>
          <p:cNvSpPr>
            <a:spLocks noGrp="1"/>
          </p:cNvSpPr>
          <p:nvPr>
            <p:ph idx="1"/>
          </p:nvPr>
        </p:nvSpPr>
        <p:spPr/>
        <p:txBody>
          <a:bodyPr/>
          <a:lstStyle/>
          <a:p>
            <a:r>
              <a:rPr lang="en-US" dirty="0"/>
              <a:t>Elastic provisioning and service management targets real end users and real business needs for functionality as the scope of users and services evolve seeking new solutions.</a:t>
            </a:r>
            <a:endParaRPr lang="en-IE" dirty="0"/>
          </a:p>
        </p:txBody>
      </p:sp>
    </p:spTree>
    <p:custDataLst>
      <p:tags r:id="rId1"/>
    </p:custDataLst>
    <p:extLst>
      <p:ext uri="{BB962C8B-B14F-4D97-AF65-F5344CB8AC3E}">
        <p14:creationId xmlns:p14="http://schemas.microsoft.com/office/powerpoint/2010/main" val="2303418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C12E7-78A6-4AE0-A5CC-ADE74C2F089A}"/>
              </a:ext>
            </a:extLst>
          </p:cNvPr>
          <p:cNvSpPr>
            <a:spLocks noGrp="1"/>
          </p:cNvSpPr>
          <p:nvPr>
            <p:ph type="title"/>
          </p:nvPr>
        </p:nvSpPr>
        <p:spPr/>
        <p:txBody>
          <a:bodyPr/>
          <a:lstStyle/>
          <a:p>
            <a:r>
              <a:rPr lang="en-IE" dirty="0"/>
              <a:t>Key Concepts</a:t>
            </a:r>
          </a:p>
        </p:txBody>
      </p:sp>
      <p:pic>
        <p:nvPicPr>
          <p:cNvPr id="5" name="Content Placeholder 4">
            <a:extLst>
              <a:ext uri="{FF2B5EF4-FFF2-40B4-BE49-F238E27FC236}">
                <a16:creationId xmlns:a16="http://schemas.microsoft.com/office/drawing/2014/main" id="{C1FFDE2E-0CE3-4002-A528-DF21327C731F}"/>
              </a:ext>
            </a:extLst>
          </p:cNvPr>
          <p:cNvPicPr>
            <a:picLocks noGrp="1" noChangeAspect="1"/>
          </p:cNvPicPr>
          <p:nvPr>
            <p:ph idx="1"/>
          </p:nvPr>
        </p:nvPicPr>
        <p:blipFill>
          <a:blip r:embed="rId2"/>
          <a:stretch>
            <a:fillRect/>
          </a:stretch>
        </p:blipFill>
        <p:spPr>
          <a:xfrm>
            <a:off x="1879134" y="1674616"/>
            <a:ext cx="8569831" cy="4859825"/>
          </a:xfrm>
        </p:spPr>
      </p:pic>
    </p:spTree>
    <p:extLst>
      <p:ext uri="{BB962C8B-B14F-4D97-AF65-F5344CB8AC3E}">
        <p14:creationId xmlns:p14="http://schemas.microsoft.com/office/powerpoint/2010/main" val="3079881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Risk &amp; Compliance </a:t>
            </a:r>
          </a:p>
        </p:txBody>
      </p:sp>
      <p:sp>
        <p:nvSpPr>
          <p:cNvPr id="3" name="Content Placeholder 2"/>
          <p:cNvSpPr>
            <a:spLocks noGrp="1"/>
          </p:cNvSpPr>
          <p:nvPr>
            <p:ph idx="1"/>
          </p:nvPr>
        </p:nvSpPr>
        <p:spPr/>
        <p:txBody>
          <a:bodyPr/>
          <a:lstStyle/>
          <a:p>
            <a:r>
              <a:rPr lang="en-US" dirty="0"/>
              <a:t>Cloud computing green capabilities can be leveraged through shared services.</a:t>
            </a:r>
          </a:p>
          <a:p>
            <a:endParaRPr lang="en-US" dirty="0"/>
          </a:p>
          <a:p>
            <a:endParaRPr lang="en-IE" dirty="0"/>
          </a:p>
        </p:txBody>
      </p:sp>
      <p:pic>
        <p:nvPicPr>
          <p:cNvPr id="4" name="Picture 3"/>
          <p:cNvPicPr>
            <a:picLocks noChangeAspect="1"/>
          </p:cNvPicPr>
          <p:nvPr/>
        </p:nvPicPr>
        <p:blipFill>
          <a:blip r:embed="rId3"/>
          <a:stretch>
            <a:fillRect/>
          </a:stretch>
        </p:blipFill>
        <p:spPr>
          <a:xfrm>
            <a:off x="3181350" y="2897189"/>
            <a:ext cx="5829300" cy="3228975"/>
          </a:xfrm>
          <a:prstGeom prst="rect">
            <a:avLst/>
          </a:prstGeom>
        </p:spPr>
      </p:pic>
    </p:spTree>
    <p:custDataLst>
      <p:tags r:id="rId1"/>
    </p:custDataLst>
    <p:extLst>
      <p:ext uri="{BB962C8B-B14F-4D97-AF65-F5344CB8AC3E}">
        <p14:creationId xmlns:p14="http://schemas.microsoft.com/office/powerpoint/2010/main" val="931869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203032" cy="1143000"/>
          </a:xfrm>
        </p:spPr>
        <p:txBody>
          <a:bodyPr>
            <a:normAutofit fontScale="90000"/>
          </a:bodyPr>
          <a:lstStyle/>
          <a:p>
            <a:r>
              <a:rPr lang="en-IE" dirty="0"/>
              <a:t>Enhanced capacity utilization</a:t>
            </a:r>
          </a:p>
        </p:txBody>
      </p:sp>
      <p:sp>
        <p:nvSpPr>
          <p:cNvPr id="3" name="Content Placeholder 2"/>
          <p:cNvSpPr>
            <a:spLocks noGrp="1"/>
          </p:cNvSpPr>
          <p:nvPr>
            <p:ph idx="1"/>
          </p:nvPr>
        </p:nvSpPr>
        <p:spPr/>
        <p:txBody>
          <a:bodyPr/>
          <a:lstStyle/>
          <a:p>
            <a:r>
              <a:rPr lang="en-US" dirty="0"/>
              <a:t>IT avoids over-and under-provisioning of IT services to improve smarter business services.</a:t>
            </a:r>
          </a:p>
          <a:p>
            <a:endParaRPr lang="en-US" dirty="0"/>
          </a:p>
          <a:p>
            <a:endParaRPr lang="en-IE" dirty="0"/>
          </a:p>
        </p:txBody>
      </p:sp>
      <p:pic>
        <p:nvPicPr>
          <p:cNvPr id="4" name="Picture 3"/>
          <p:cNvPicPr>
            <a:picLocks noChangeAspect="1"/>
          </p:cNvPicPr>
          <p:nvPr/>
        </p:nvPicPr>
        <p:blipFill>
          <a:blip r:embed="rId3"/>
          <a:stretch>
            <a:fillRect/>
          </a:stretch>
        </p:blipFill>
        <p:spPr>
          <a:xfrm>
            <a:off x="4079777" y="2996952"/>
            <a:ext cx="3921621" cy="2614414"/>
          </a:xfrm>
          <a:prstGeom prst="rect">
            <a:avLst/>
          </a:prstGeom>
        </p:spPr>
      </p:pic>
    </p:spTree>
    <p:custDataLst>
      <p:tags r:id="rId1"/>
    </p:custDataLst>
    <p:extLst>
      <p:ext uri="{BB962C8B-B14F-4D97-AF65-F5344CB8AC3E}">
        <p14:creationId xmlns:p14="http://schemas.microsoft.com/office/powerpoint/2010/main" val="418585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274638"/>
            <a:ext cx="8303703" cy="1143000"/>
          </a:xfrm>
        </p:spPr>
        <p:txBody>
          <a:bodyPr>
            <a:normAutofit fontScale="90000"/>
          </a:bodyPr>
          <a:lstStyle/>
          <a:p>
            <a:r>
              <a:rPr lang="en-US" dirty="0"/>
              <a:t>Access to business skills and capability improvement</a:t>
            </a:r>
            <a:endParaRPr lang="en-IE" dirty="0"/>
          </a:p>
        </p:txBody>
      </p:sp>
      <p:sp>
        <p:nvSpPr>
          <p:cNvPr id="3" name="Content Placeholder 2"/>
          <p:cNvSpPr>
            <a:spLocks noGrp="1"/>
          </p:cNvSpPr>
          <p:nvPr>
            <p:ph idx="1"/>
          </p:nvPr>
        </p:nvSpPr>
        <p:spPr>
          <a:xfrm>
            <a:off x="1243289" y="2642532"/>
            <a:ext cx="10178322" cy="1928377"/>
          </a:xfrm>
        </p:spPr>
        <p:txBody>
          <a:bodyPr/>
          <a:lstStyle/>
          <a:p>
            <a:r>
              <a:rPr lang="en-US" dirty="0"/>
              <a:t>Cloud computing enables access to new skills and solutions through cloud sourcing on demand solutions</a:t>
            </a:r>
          </a:p>
          <a:p>
            <a:endParaRPr lang="en-US" dirty="0"/>
          </a:p>
          <a:p>
            <a:r>
              <a:rPr lang="en-US" dirty="0"/>
              <a:t>Competitive Advantage</a:t>
            </a:r>
            <a:endParaRPr lang="en-IE" dirty="0"/>
          </a:p>
        </p:txBody>
      </p:sp>
    </p:spTree>
    <p:custDataLst>
      <p:tags r:id="rId1"/>
    </p:custDataLst>
    <p:extLst>
      <p:ext uri="{BB962C8B-B14F-4D97-AF65-F5344CB8AC3E}">
        <p14:creationId xmlns:p14="http://schemas.microsoft.com/office/powerpoint/2010/main" val="246684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115064" cy="1143000"/>
          </a:xfrm>
        </p:spPr>
        <p:txBody>
          <a:bodyPr/>
          <a:lstStyle/>
          <a:p>
            <a:r>
              <a:rPr lang="en-US" dirty="0" err="1"/>
              <a:t>CapEx</a:t>
            </a:r>
            <a:r>
              <a:rPr lang="en-US" dirty="0"/>
              <a:t> Vs </a:t>
            </a:r>
            <a:r>
              <a:rPr lang="en-US" dirty="0" err="1"/>
              <a:t>OpEx</a:t>
            </a:r>
            <a:endParaRPr lang="en-US" dirty="0"/>
          </a:p>
        </p:txBody>
      </p:sp>
      <p:pic>
        <p:nvPicPr>
          <p:cNvPr id="2050" name="Picture 2"/>
          <p:cNvPicPr>
            <a:picLocks noGrp="1" noChangeAspect="1" noChangeArrowheads="1"/>
          </p:cNvPicPr>
          <p:nvPr>
            <p:ph idx="1"/>
          </p:nvPr>
        </p:nvPicPr>
        <p:blipFill>
          <a:blip r:embed="rId3"/>
          <a:srcRect/>
          <a:stretch>
            <a:fillRect/>
          </a:stretch>
        </p:blipFill>
        <p:spPr bwMode="auto">
          <a:xfrm>
            <a:off x="1981200" y="1850219"/>
            <a:ext cx="8229600" cy="4025927"/>
          </a:xfrm>
          <a:prstGeom prst="rect">
            <a:avLst/>
          </a:prstGeom>
          <a:noFill/>
          <a:ln w="9525">
            <a:noFill/>
            <a:miter lim="800000"/>
            <a:headEnd/>
            <a:tailEnd/>
          </a:ln>
          <a:effectLst/>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CapEx</a:t>
            </a:r>
            <a:r>
              <a:rPr lang="en-US" dirty="0"/>
              <a:t> Vs </a:t>
            </a:r>
            <a:r>
              <a:rPr lang="en-US" dirty="0" err="1"/>
              <a:t>OpEx</a:t>
            </a:r>
            <a:endParaRPr lang="en-US" dirty="0"/>
          </a:p>
        </p:txBody>
      </p:sp>
      <p:sp>
        <p:nvSpPr>
          <p:cNvPr id="3" name="Content Placeholder 2"/>
          <p:cNvSpPr>
            <a:spLocks noGrp="1"/>
          </p:cNvSpPr>
          <p:nvPr>
            <p:ph sz="half" idx="1"/>
          </p:nvPr>
        </p:nvSpPr>
        <p:spPr/>
        <p:txBody>
          <a:bodyPr>
            <a:normAutofit/>
          </a:bodyPr>
          <a:lstStyle/>
          <a:p>
            <a:r>
              <a:rPr lang="en-US" sz="1800" dirty="0"/>
              <a:t>What Can We See in Our Previous Diagram</a:t>
            </a:r>
          </a:p>
          <a:p>
            <a:endParaRPr lang="en-US" sz="1800" dirty="0"/>
          </a:p>
          <a:p>
            <a:r>
              <a:rPr lang="en-US" sz="1800" dirty="0"/>
              <a:t>Massive Initial Capital Expenditure</a:t>
            </a:r>
          </a:p>
          <a:p>
            <a:endParaRPr lang="en-US" sz="1800" dirty="0"/>
          </a:p>
          <a:p>
            <a:r>
              <a:rPr lang="en-US" sz="1800" dirty="0"/>
              <a:t>Ongoing Re-Occurring Expenditure</a:t>
            </a:r>
          </a:p>
          <a:p>
            <a:pPr>
              <a:buNone/>
            </a:pPr>
            <a:r>
              <a:rPr lang="en-US" sz="1800" dirty="0"/>
              <a:t>	- Licenses</a:t>
            </a:r>
          </a:p>
          <a:p>
            <a:pPr>
              <a:buNone/>
            </a:pPr>
            <a:r>
              <a:rPr lang="en-US" sz="1800" dirty="0"/>
              <a:t>	- Power</a:t>
            </a:r>
          </a:p>
          <a:p>
            <a:pPr>
              <a:buNone/>
            </a:pPr>
            <a:r>
              <a:rPr lang="en-US" sz="1800" dirty="0"/>
              <a:t>       - Rent </a:t>
            </a:r>
          </a:p>
          <a:p>
            <a:pPr>
              <a:buNone/>
            </a:pPr>
            <a:r>
              <a:rPr lang="en-US" sz="1800" dirty="0"/>
              <a:t>       - Maintenance </a:t>
            </a:r>
          </a:p>
        </p:txBody>
      </p:sp>
      <p:pic>
        <p:nvPicPr>
          <p:cNvPr id="3074" name="Picture 2"/>
          <p:cNvPicPr>
            <a:picLocks noGrp="1" noChangeAspect="1" noChangeArrowheads="1"/>
          </p:cNvPicPr>
          <p:nvPr>
            <p:ph sz="half" idx="2"/>
          </p:nvPr>
        </p:nvPicPr>
        <p:blipFill>
          <a:blip r:embed="rId3"/>
          <a:srcRect/>
          <a:stretch>
            <a:fillRect/>
          </a:stretch>
        </p:blipFill>
        <p:spPr bwMode="auto">
          <a:xfrm>
            <a:off x="7096133" y="2000241"/>
            <a:ext cx="2124075" cy="15906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5953124" y="4143381"/>
            <a:ext cx="3752850" cy="2162175"/>
          </a:xfrm>
          <a:prstGeom prst="rect">
            <a:avLst/>
          </a:prstGeom>
          <a:noFill/>
          <a:ln w="9525">
            <a:noFill/>
            <a:miter lim="800000"/>
            <a:headEnd/>
            <a:tailEnd/>
          </a:ln>
          <a:effectLst/>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115064" cy="1143000"/>
          </a:xfrm>
        </p:spPr>
        <p:txBody>
          <a:bodyPr>
            <a:noAutofit/>
          </a:bodyPr>
          <a:lstStyle/>
          <a:p>
            <a:r>
              <a:rPr lang="en-US" sz="2800" dirty="0">
                <a:latin typeface="Gadugi" pitchFamily="34" charset="0"/>
              </a:rPr>
              <a:t>Advantages of an on-premise solution ?</a:t>
            </a:r>
            <a:br>
              <a:rPr lang="en-US" sz="2800" dirty="0">
                <a:latin typeface="Gadugi" pitchFamily="34" charset="0"/>
              </a:rPr>
            </a:br>
            <a:endParaRPr lang="en-US" sz="2800" dirty="0">
              <a:latin typeface="Gadugi" pitchFamily="34" charset="0"/>
            </a:endParaRPr>
          </a:p>
        </p:txBody>
      </p:sp>
      <p:sp>
        <p:nvSpPr>
          <p:cNvPr id="3" name="Content Placeholder 2"/>
          <p:cNvSpPr>
            <a:spLocks noGrp="1"/>
          </p:cNvSpPr>
          <p:nvPr>
            <p:ph sz="half" idx="1"/>
          </p:nvPr>
        </p:nvSpPr>
        <p:spPr/>
        <p:txBody>
          <a:bodyPr>
            <a:noAutofit/>
          </a:bodyPr>
          <a:lstStyle/>
          <a:p>
            <a:r>
              <a:rPr lang="en-US" sz="1800" b="1" dirty="0"/>
              <a:t>Total control</a:t>
            </a:r>
            <a:r>
              <a:rPr lang="en-US" sz="1800" dirty="0"/>
              <a:t> – Contrary to a </a:t>
            </a:r>
            <a:r>
              <a:rPr lang="en-US" sz="1800" dirty="0" err="1"/>
              <a:t>SaaS</a:t>
            </a:r>
            <a:r>
              <a:rPr lang="en-US" sz="1800" dirty="0"/>
              <a:t> model, an on-premise solution offers total control over the software. All sensitive data is stored internally and there is no risk of exposing it to a third-party vendor. Unless of course the organization's IT is already source to a third-party.</a:t>
            </a:r>
          </a:p>
          <a:p>
            <a:endParaRPr lang="en-US" sz="1800" dirty="0"/>
          </a:p>
          <a:p>
            <a:r>
              <a:rPr lang="en-US" sz="1800" b="1" dirty="0"/>
              <a:t>Full ownership</a:t>
            </a:r>
            <a:r>
              <a:rPr lang="en-US" sz="1800" dirty="0"/>
              <a:t> – Since the organization must purchase the infrastructure and resources for an on-premise solution, it offers a higher sense of ownership.</a:t>
            </a:r>
          </a:p>
          <a:p>
            <a:endParaRPr lang="en-US" sz="1800" dirty="0"/>
          </a:p>
        </p:txBody>
      </p:sp>
      <p:sp>
        <p:nvSpPr>
          <p:cNvPr id="4" name="Content Placeholder 3"/>
          <p:cNvSpPr>
            <a:spLocks noGrp="1"/>
          </p:cNvSpPr>
          <p:nvPr>
            <p:ph sz="half" idx="2"/>
          </p:nvPr>
        </p:nvSpPr>
        <p:spPr/>
        <p:txBody>
          <a:bodyPr>
            <a:noAutofit/>
          </a:bodyPr>
          <a:lstStyle/>
          <a:p>
            <a:r>
              <a:rPr lang="en-US" sz="1800" b="1" dirty="0"/>
              <a:t>More customization</a:t>
            </a:r>
            <a:r>
              <a:rPr lang="en-US" sz="1800" dirty="0"/>
              <a:t> — Often an on-premise solution enables more options for customizations that are outside the scope of the providers given API. For example it might be possible to create new screens, workflows, data-objects or other than what is initially provided by the vendor.</a:t>
            </a:r>
          </a:p>
          <a:p>
            <a:endParaRPr lang="en-US" sz="1800"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F9523-293C-4195-BF54-D5B4E88CAB75}"/>
              </a:ext>
            </a:extLst>
          </p:cNvPr>
          <p:cNvPicPr>
            <a:picLocks noChangeAspect="1"/>
          </p:cNvPicPr>
          <p:nvPr/>
        </p:nvPicPr>
        <p:blipFill>
          <a:blip r:embed="rId3"/>
          <a:stretch>
            <a:fillRect/>
          </a:stretch>
        </p:blipFill>
        <p:spPr>
          <a:xfrm>
            <a:off x="0" y="0"/>
            <a:ext cx="11920756" cy="6858000"/>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CFF19-104C-43F8-9F85-0A97E5168540}"/>
              </a:ext>
            </a:extLst>
          </p:cNvPr>
          <p:cNvPicPr>
            <a:picLocks noChangeAspect="1"/>
          </p:cNvPicPr>
          <p:nvPr/>
        </p:nvPicPr>
        <p:blipFill>
          <a:blip r:embed="rId3"/>
          <a:stretch>
            <a:fillRect/>
          </a:stretch>
        </p:blipFill>
        <p:spPr>
          <a:xfrm>
            <a:off x="0" y="0"/>
            <a:ext cx="11903978" cy="6858000"/>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E" dirty="0"/>
              <a:t>Value Proposition</a:t>
            </a:r>
          </a:p>
        </p:txBody>
      </p:sp>
      <p:sp>
        <p:nvSpPr>
          <p:cNvPr id="11" name="Content Placeholder 10"/>
          <p:cNvSpPr>
            <a:spLocks noGrp="1"/>
          </p:cNvSpPr>
          <p:nvPr>
            <p:ph sz="half" idx="1"/>
          </p:nvPr>
        </p:nvSpPr>
        <p:spPr/>
        <p:txBody>
          <a:bodyPr>
            <a:normAutofit/>
          </a:bodyPr>
          <a:lstStyle/>
          <a:p>
            <a:endParaRPr lang="en-IE" dirty="0"/>
          </a:p>
          <a:p>
            <a:r>
              <a:rPr lang="en-IE" dirty="0"/>
              <a:t>Hidden Costs of cloud</a:t>
            </a:r>
          </a:p>
          <a:p>
            <a:endParaRPr lang="en-IE" dirty="0"/>
          </a:p>
          <a:p>
            <a:endParaRPr lang="en-IE" dirty="0"/>
          </a:p>
          <a:p>
            <a:endParaRPr lang="en-IE" dirty="0"/>
          </a:p>
          <a:p>
            <a:endParaRPr lang="en-IE" dirty="0"/>
          </a:p>
          <a:p>
            <a:r>
              <a:rPr lang="en-IE" dirty="0"/>
              <a:t>Computing the total cost of ownership</a:t>
            </a:r>
          </a:p>
          <a:p>
            <a:endParaRPr lang="en-IE" dirty="0"/>
          </a:p>
        </p:txBody>
      </p:sp>
      <p:sp>
        <p:nvSpPr>
          <p:cNvPr id="4" name="Content Placeholder 3"/>
          <p:cNvSpPr>
            <a:spLocks noGrp="1"/>
          </p:cNvSpPr>
          <p:nvPr>
            <p:ph sz="half" idx="2"/>
          </p:nvPr>
        </p:nvSpPr>
        <p:spPr/>
        <p:txBody>
          <a:bodyPr>
            <a:normAutofit/>
          </a:bodyPr>
          <a:lstStyle/>
          <a:p>
            <a:r>
              <a:rPr lang="en-IE" dirty="0">
                <a:solidFill>
                  <a:srgbClr val="FF0000"/>
                </a:solidFill>
              </a:rPr>
              <a:t>Migration Costs</a:t>
            </a:r>
          </a:p>
          <a:p>
            <a:r>
              <a:rPr lang="en-IE" dirty="0"/>
              <a:t>In House Cluster to a Cloud platform of One cloud platform to another</a:t>
            </a:r>
          </a:p>
          <a:p>
            <a:endParaRPr lang="en-IE" dirty="0"/>
          </a:p>
          <a:p>
            <a:r>
              <a:rPr lang="en-IE" dirty="0">
                <a:solidFill>
                  <a:srgbClr val="FF0000"/>
                </a:solidFill>
              </a:rPr>
              <a:t>Over and under provisioning </a:t>
            </a:r>
          </a:p>
          <a:p>
            <a:r>
              <a:rPr lang="en-IE" dirty="0"/>
              <a:t>Allocation of resources or under allocation</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E"/>
              <a:t>Value Proposition</a:t>
            </a:r>
            <a:endParaRPr lang="en-IE" dirty="0"/>
          </a:p>
        </p:txBody>
      </p:sp>
      <p:sp>
        <p:nvSpPr>
          <p:cNvPr id="11" name="Content Placeholder 10"/>
          <p:cNvSpPr>
            <a:spLocks noGrp="1"/>
          </p:cNvSpPr>
          <p:nvPr>
            <p:ph sz="half" idx="1"/>
          </p:nvPr>
        </p:nvSpPr>
        <p:spPr/>
        <p:txBody>
          <a:bodyPr>
            <a:normAutofit/>
          </a:bodyPr>
          <a:lstStyle/>
          <a:p>
            <a:r>
              <a:rPr lang="en-IE" dirty="0"/>
              <a:t>Computing the total cost of ownership</a:t>
            </a:r>
          </a:p>
          <a:p>
            <a:endParaRPr lang="en-IE" dirty="0"/>
          </a:p>
          <a:p>
            <a:r>
              <a:rPr lang="en-IE" dirty="0"/>
              <a:t>Hidden Costs of cloud</a:t>
            </a:r>
          </a:p>
        </p:txBody>
      </p:sp>
      <p:sp>
        <p:nvSpPr>
          <p:cNvPr id="4" name="Content Placeholder 3"/>
          <p:cNvSpPr>
            <a:spLocks noGrp="1"/>
          </p:cNvSpPr>
          <p:nvPr>
            <p:ph sz="half" idx="2"/>
          </p:nvPr>
        </p:nvSpPr>
        <p:spPr/>
        <p:txBody>
          <a:bodyPr>
            <a:normAutofit/>
          </a:bodyPr>
          <a:lstStyle/>
          <a:p>
            <a:r>
              <a:rPr lang="en-IE" dirty="0">
                <a:solidFill>
                  <a:srgbClr val="FF0000"/>
                </a:solidFill>
              </a:rPr>
              <a:t>Mismanagement of Complex Cloud deployments</a:t>
            </a:r>
          </a:p>
          <a:p>
            <a:r>
              <a:rPr lang="en-IE" dirty="0"/>
              <a:t>Human error</a:t>
            </a:r>
          </a:p>
          <a:p>
            <a:r>
              <a:rPr lang="en-IE" dirty="0"/>
              <a:t>Poor Code Deployments</a:t>
            </a:r>
          </a:p>
          <a:p>
            <a:r>
              <a:rPr lang="en-IE" dirty="0"/>
              <a:t>Configuration Changes</a:t>
            </a:r>
          </a:p>
          <a:p>
            <a:endParaRPr lang="en-IE" dirty="0"/>
          </a:p>
          <a:p>
            <a:r>
              <a:rPr lang="en-IE" dirty="0"/>
              <a:t>Potentially Due to lack of Automation </a:t>
            </a:r>
          </a:p>
          <a:p>
            <a:r>
              <a:rPr lang="en-IE" dirty="0"/>
              <a:t>Ultimately Resulting in a loss of revenue </a:t>
            </a:r>
          </a:p>
        </p:txBody>
      </p:sp>
    </p:spTree>
    <p:custDataLst>
      <p:tags r:id="rId1"/>
    </p:custDataLst>
    <p:extLst>
      <p:ext uri="{BB962C8B-B14F-4D97-AF65-F5344CB8AC3E}">
        <p14:creationId xmlns:p14="http://schemas.microsoft.com/office/powerpoint/2010/main" val="324349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CC68-FB8F-4361-B074-65000E52D2B4}"/>
              </a:ext>
            </a:extLst>
          </p:cNvPr>
          <p:cNvSpPr>
            <a:spLocks noGrp="1"/>
          </p:cNvSpPr>
          <p:nvPr>
            <p:ph type="title"/>
          </p:nvPr>
        </p:nvSpPr>
        <p:spPr/>
        <p:txBody>
          <a:bodyPr/>
          <a:lstStyle/>
          <a:p>
            <a:r>
              <a:rPr lang="en-IE" dirty="0"/>
              <a:t>Types of Virtualization</a:t>
            </a:r>
          </a:p>
        </p:txBody>
      </p:sp>
      <p:pic>
        <p:nvPicPr>
          <p:cNvPr id="5" name="Content Placeholder 4">
            <a:extLst>
              <a:ext uri="{FF2B5EF4-FFF2-40B4-BE49-F238E27FC236}">
                <a16:creationId xmlns:a16="http://schemas.microsoft.com/office/drawing/2014/main" id="{240EA8A0-21D9-4C91-B98A-D13719ACDDAD}"/>
              </a:ext>
            </a:extLst>
          </p:cNvPr>
          <p:cNvPicPr>
            <a:picLocks noGrp="1" noChangeAspect="1"/>
          </p:cNvPicPr>
          <p:nvPr>
            <p:ph idx="1"/>
          </p:nvPr>
        </p:nvPicPr>
        <p:blipFill>
          <a:blip r:embed="rId2"/>
          <a:stretch>
            <a:fillRect/>
          </a:stretch>
        </p:blipFill>
        <p:spPr>
          <a:xfrm>
            <a:off x="1912691" y="1308683"/>
            <a:ext cx="7710288" cy="4961404"/>
          </a:xfrm>
        </p:spPr>
      </p:pic>
    </p:spTree>
    <p:extLst>
      <p:ext uri="{BB962C8B-B14F-4D97-AF65-F5344CB8AC3E}">
        <p14:creationId xmlns:p14="http://schemas.microsoft.com/office/powerpoint/2010/main" val="4025279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E"/>
              <a:t>Value Proposition</a:t>
            </a:r>
            <a:endParaRPr lang="en-IE" dirty="0"/>
          </a:p>
        </p:txBody>
      </p:sp>
      <p:sp>
        <p:nvSpPr>
          <p:cNvPr id="11" name="Content Placeholder 10"/>
          <p:cNvSpPr>
            <a:spLocks noGrp="1"/>
          </p:cNvSpPr>
          <p:nvPr>
            <p:ph sz="half" idx="1"/>
          </p:nvPr>
        </p:nvSpPr>
        <p:spPr/>
        <p:txBody>
          <a:bodyPr>
            <a:normAutofit/>
          </a:bodyPr>
          <a:lstStyle/>
          <a:p>
            <a:r>
              <a:rPr lang="en-IE" dirty="0"/>
              <a:t>Computing the total cost of ownership</a:t>
            </a:r>
          </a:p>
          <a:p>
            <a:endParaRPr lang="en-IE" dirty="0"/>
          </a:p>
          <a:p>
            <a:r>
              <a:rPr lang="en-IE" dirty="0"/>
              <a:t>Hidden Costs of cloud</a:t>
            </a:r>
          </a:p>
        </p:txBody>
      </p:sp>
      <p:sp>
        <p:nvSpPr>
          <p:cNvPr id="4" name="Content Placeholder 3"/>
          <p:cNvSpPr>
            <a:spLocks noGrp="1"/>
          </p:cNvSpPr>
          <p:nvPr>
            <p:ph sz="half" idx="2"/>
          </p:nvPr>
        </p:nvSpPr>
        <p:spPr/>
        <p:txBody>
          <a:bodyPr>
            <a:normAutofit/>
          </a:bodyPr>
          <a:lstStyle/>
          <a:p>
            <a:r>
              <a:rPr lang="en-IE" dirty="0">
                <a:solidFill>
                  <a:srgbClr val="FF0000"/>
                </a:solidFill>
              </a:rPr>
              <a:t>Free Cloud Resource Expiration</a:t>
            </a:r>
          </a:p>
          <a:p>
            <a:endParaRPr lang="en-IE" dirty="0"/>
          </a:p>
          <a:p>
            <a:r>
              <a:rPr lang="en-IE" dirty="0"/>
              <a:t>Limitations Over Run </a:t>
            </a:r>
          </a:p>
          <a:p>
            <a:endParaRPr lang="en-IE" dirty="0"/>
          </a:p>
        </p:txBody>
      </p:sp>
    </p:spTree>
    <p:custDataLst>
      <p:tags r:id="rId1"/>
    </p:custDataLst>
    <p:extLst>
      <p:ext uri="{BB962C8B-B14F-4D97-AF65-F5344CB8AC3E}">
        <p14:creationId xmlns:p14="http://schemas.microsoft.com/office/powerpoint/2010/main" val="2367155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E"/>
              <a:t>Value Proposition</a:t>
            </a:r>
            <a:endParaRPr lang="en-IE" dirty="0"/>
          </a:p>
        </p:txBody>
      </p:sp>
      <p:sp>
        <p:nvSpPr>
          <p:cNvPr id="11" name="Content Placeholder 10"/>
          <p:cNvSpPr>
            <a:spLocks noGrp="1"/>
          </p:cNvSpPr>
          <p:nvPr>
            <p:ph sz="half" idx="1"/>
          </p:nvPr>
        </p:nvSpPr>
        <p:spPr/>
        <p:txBody>
          <a:bodyPr>
            <a:normAutofit lnSpcReduction="10000"/>
          </a:bodyPr>
          <a:lstStyle/>
          <a:p>
            <a:r>
              <a:rPr lang="en-IE" dirty="0"/>
              <a:t>Computing the total cost of ownership</a:t>
            </a:r>
          </a:p>
          <a:p>
            <a:endParaRPr lang="en-IE" dirty="0"/>
          </a:p>
          <a:p>
            <a:r>
              <a:rPr lang="en-IE" dirty="0"/>
              <a:t>Hidden Costs of cloud</a:t>
            </a:r>
          </a:p>
        </p:txBody>
      </p:sp>
      <p:sp>
        <p:nvSpPr>
          <p:cNvPr id="4" name="Content Placeholder 3"/>
          <p:cNvSpPr>
            <a:spLocks noGrp="1"/>
          </p:cNvSpPr>
          <p:nvPr>
            <p:ph sz="half" idx="2"/>
          </p:nvPr>
        </p:nvSpPr>
        <p:spPr/>
        <p:txBody>
          <a:bodyPr>
            <a:normAutofit lnSpcReduction="10000"/>
          </a:bodyPr>
          <a:lstStyle/>
          <a:p>
            <a:r>
              <a:rPr lang="en-IE" dirty="0"/>
              <a:t>Unused resources</a:t>
            </a:r>
          </a:p>
          <a:p>
            <a:r>
              <a:rPr lang="en-IE" dirty="0"/>
              <a:t>Clusters / Expanded / Detracted as required</a:t>
            </a:r>
          </a:p>
          <a:p>
            <a:endParaRPr lang="en-IE" dirty="0"/>
          </a:p>
          <a:p>
            <a:pPr marL="0" indent="0">
              <a:buNone/>
            </a:pPr>
            <a:endParaRPr lang="en-IE" dirty="0"/>
          </a:p>
          <a:p>
            <a:r>
              <a:rPr lang="en-IE" dirty="0"/>
              <a:t>Instances Left Spinning </a:t>
            </a:r>
          </a:p>
          <a:p>
            <a:endParaRPr lang="en-IE" dirty="0"/>
          </a:p>
          <a:p>
            <a:pPr marL="0" indent="0">
              <a:buNone/>
            </a:pPr>
            <a:endParaRPr lang="en-IE" dirty="0"/>
          </a:p>
          <a:p>
            <a:r>
              <a:rPr lang="en-IE" dirty="0"/>
              <a:t>Rogue instances - </a:t>
            </a:r>
            <a:r>
              <a:rPr lang="en-IE" dirty="0" err="1"/>
              <a:t>Devs</a:t>
            </a:r>
            <a:endParaRPr lang="en-IE" dirty="0"/>
          </a:p>
          <a:p>
            <a:endParaRPr lang="en-IE" dirty="0"/>
          </a:p>
        </p:txBody>
      </p:sp>
    </p:spTree>
    <p:custDataLst>
      <p:tags r:id="rId1"/>
    </p:custDataLst>
    <p:extLst>
      <p:ext uri="{BB962C8B-B14F-4D97-AF65-F5344CB8AC3E}">
        <p14:creationId xmlns:p14="http://schemas.microsoft.com/office/powerpoint/2010/main" val="19475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059016" cy="1143000"/>
          </a:xfrm>
        </p:spPr>
        <p:txBody>
          <a:bodyPr>
            <a:normAutofit fontScale="90000"/>
          </a:bodyPr>
          <a:lstStyle/>
          <a:p>
            <a:r>
              <a:rPr lang="en-IE" dirty="0"/>
              <a:t>How To Avoid Some of These Pitfalls</a:t>
            </a:r>
          </a:p>
        </p:txBody>
      </p:sp>
      <p:sp>
        <p:nvSpPr>
          <p:cNvPr id="3" name="Content Placeholder 2"/>
          <p:cNvSpPr>
            <a:spLocks noGrp="1"/>
          </p:cNvSpPr>
          <p:nvPr>
            <p:ph sz="half" idx="1"/>
          </p:nvPr>
        </p:nvSpPr>
        <p:spPr/>
        <p:txBody>
          <a:bodyPr/>
          <a:lstStyle/>
          <a:p>
            <a:r>
              <a:rPr lang="en-IE" dirty="0"/>
              <a:t>Monitoring</a:t>
            </a:r>
          </a:p>
          <a:p>
            <a:r>
              <a:rPr lang="en-IE" dirty="0">
                <a:hlinkClick r:id="rId3"/>
              </a:rPr>
              <a:t>https://aws.amazon.com/cloudwatch/</a:t>
            </a:r>
            <a:r>
              <a:rPr lang="en-IE" dirty="0"/>
              <a:t>   </a:t>
            </a:r>
          </a:p>
          <a:p>
            <a:endParaRPr lang="en-IE" dirty="0"/>
          </a:p>
        </p:txBody>
      </p:sp>
      <p:sp>
        <p:nvSpPr>
          <p:cNvPr id="4" name="Content Placeholder 3"/>
          <p:cNvSpPr>
            <a:spLocks noGrp="1"/>
          </p:cNvSpPr>
          <p:nvPr>
            <p:ph sz="half" idx="2"/>
          </p:nvPr>
        </p:nvSpPr>
        <p:spPr/>
        <p:txBody>
          <a:bodyPr/>
          <a:lstStyle/>
          <a:p>
            <a:r>
              <a:rPr lang="en-IE" dirty="0"/>
              <a:t>Automation </a:t>
            </a:r>
          </a:p>
        </p:txBody>
      </p:sp>
      <p:pic>
        <p:nvPicPr>
          <p:cNvPr id="5" name="Picture 4"/>
          <p:cNvPicPr>
            <a:picLocks noChangeAspect="1"/>
          </p:cNvPicPr>
          <p:nvPr/>
        </p:nvPicPr>
        <p:blipFill>
          <a:blip r:embed="rId4"/>
          <a:stretch>
            <a:fillRect/>
          </a:stretch>
        </p:blipFill>
        <p:spPr>
          <a:xfrm>
            <a:off x="2063552" y="3501009"/>
            <a:ext cx="3429000" cy="1400175"/>
          </a:xfrm>
          <a:prstGeom prst="rect">
            <a:avLst/>
          </a:prstGeom>
        </p:spPr>
      </p:pic>
    </p:spTree>
    <p:custDataLst>
      <p:tags r:id="rId1"/>
    </p:custDataLst>
    <p:extLst>
      <p:ext uri="{BB962C8B-B14F-4D97-AF65-F5344CB8AC3E}">
        <p14:creationId xmlns:p14="http://schemas.microsoft.com/office/powerpoint/2010/main" val="796919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Cloud</a:t>
            </a:r>
          </a:p>
        </p:txBody>
      </p:sp>
      <p:sp>
        <p:nvSpPr>
          <p:cNvPr id="3" name="Content Placeholder 2"/>
          <p:cNvSpPr>
            <a:spLocks noGrp="1"/>
          </p:cNvSpPr>
          <p:nvPr>
            <p:ph sz="half" idx="1"/>
          </p:nvPr>
        </p:nvSpPr>
        <p:spPr/>
        <p:txBody>
          <a:bodyPr/>
          <a:lstStyle/>
          <a:p>
            <a:r>
              <a:rPr lang="en-US" dirty="0"/>
              <a:t>The Utility Methodology </a:t>
            </a:r>
          </a:p>
          <a:p>
            <a:endParaRPr lang="en-US" dirty="0"/>
          </a:p>
          <a:p>
            <a:r>
              <a:rPr lang="en-US" dirty="0"/>
              <a:t>What does Utility Mean to you ? </a:t>
            </a:r>
          </a:p>
        </p:txBody>
      </p:sp>
      <p:pic>
        <p:nvPicPr>
          <p:cNvPr id="6" name="Picture 2"/>
          <p:cNvPicPr>
            <a:picLocks noGrp="1" noChangeAspect="1" noChangeArrowheads="1"/>
          </p:cNvPicPr>
          <p:nvPr>
            <p:ph sz="half" idx="2"/>
          </p:nvPr>
        </p:nvPicPr>
        <p:blipFill>
          <a:blip r:embed="rId3"/>
          <a:srcRect/>
          <a:stretch>
            <a:fillRect/>
          </a:stretch>
        </p:blipFill>
        <p:spPr bwMode="auto">
          <a:xfrm>
            <a:off x="6172200" y="1858952"/>
            <a:ext cx="4038600" cy="4008461"/>
          </a:xfrm>
          <a:prstGeom prst="rect">
            <a:avLst/>
          </a:prstGeom>
          <a:noFill/>
          <a:ln w="9525">
            <a:noFill/>
            <a:miter lim="800000"/>
            <a:headEnd/>
            <a:tailEnd/>
          </a:ln>
          <a:effectLst/>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Cloud</a:t>
            </a:r>
          </a:p>
        </p:txBody>
      </p:sp>
      <p:sp>
        <p:nvSpPr>
          <p:cNvPr id="3" name="Content Placeholder 2"/>
          <p:cNvSpPr>
            <a:spLocks noGrp="1"/>
          </p:cNvSpPr>
          <p:nvPr>
            <p:ph sz="half" idx="1"/>
          </p:nvPr>
        </p:nvSpPr>
        <p:spPr/>
        <p:txBody>
          <a:bodyPr/>
          <a:lstStyle/>
          <a:p>
            <a:r>
              <a:rPr lang="en-US" dirty="0"/>
              <a:t>The Utility Methodology </a:t>
            </a:r>
          </a:p>
          <a:p>
            <a:r>
              <a:rPr lang="en-US" dirty="0"/>
              <a:t>What does Utility Mean to you ?</a:t>
            </a:r>
          </a:p>
          <a:p>
            <a:r>
              <a:rPr lang="en-US" dirty="0"/>
              <a:t>A Utility model that Provides Utility  </a:t>
            </a:r>
          </a:p>
          <a:p>
            <a:r>
              <a:rPr lang="en-US" dirty="0"/>
              <a:t>the state or quality of being useful; usefulness: </a:t>
            </a:r>
          </a:p>
          <a:p>
            <a:r>
              <a:rPr lang="en-US" dirty="0"/>
              <a:t>We Pay As We Need! </a:t>
            </a:r>
          </a:p>
          <a:p>
            <a:endParaRPr lang="en-US" dirty="0"/>
          </a:p>
          <a:p>
            <a:endParaRPr lang="en-US" dirty="0"/>
          </a:p>
        </p:txBody>
      </p:sp>
      <p:pic>
        <p:nvPicPr>
          <p:cNvPr id="7" name="Content Placeholder 6"/>
          <p:cNvPicPr>
            <a:picLocks noGrp="1" noChangeAspect="1" noChangeArrowheads="1"/>
          </p:cNvPicPr>
          <p:nvPr>
            <p:ph sz="half" idx="2"/>
          </p:nvPr>
        </p:nvPicPr>
        <p:blipFill>
          <a:blip r:embed="rId3"/>
          <a:srcRect/>
          <a:stretch>
            <a:fillRect/>
          </a:stretch>
        </p:blipFill>
        <p:spPr bwMode="auto">
          <a:xfrm>
            <a:off x="6172200" y="2745280"/>
            <a:ext cx="4038600" cy="2235802"/>
          </a:xfrm>
          <a:prstGeom prst="rect">
            <a:avLst/>
          </a:prstGeom>
          <a:noFill/>
          <a:ln w="9525">
            <a:noFill/>
            <a:miter lim="800000"/>
            <a:headEnd/>
            <a:tailEnd/>
          </a:ln>
          <a:effectLst/>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E" dirty="0"/>
              <a:t>Value Proposition</a:t>
            </a:r>
          </a:p>
        </p:txBody>
      </p:sp>
      <p:sp>
        <p:nvSpPr>
          <p:cNvPr id="11" name="Content Placeholder 10"/>
          <p:cNvSpPr>
            <a:spLocks noGrp="1"/>
          </p:cNvSpPr>
          <p:nvPr>
            <p:ph sz="half" idx="1"/>
          </p:nvPr>
        </p:nvSpPr>
        <p:spPr/>
        <p:txBody>
          <a:bodyPr/>
          <a:lstStyle/>
          <a:p>
            <a:r>
              <a:rPr lang="en-IE" dirty="0">
                <a:solidFill>
                  <a:srgbClr val="FF0000"/>
                </a:solidFill>
              </a:rPr>
              <a:t>Computing The TCO </a:t>
            </a:r>
          </a:p>
          <a:p>
            <a:r>
              <a:rPr lang="en-IE" dirty="0"/>
              <a:t>Lets Do a Quick Break Out</a:t>
            </a:r>
          </a:p>
          <a:p>
            <a:endParaRPr lang="en-IE" dirty="0"/>
          </a:p>
          <a:p>
            <a:r>
              <a:rPr lang="en-IE" dirty="0"/>
              <a:t>Let Me Know the Costs associated and compare both TCO of utilizing a taxi service and having a car</a:t>
            </a:r>
          </a:p>
          <a:p>
            <a:endParaRPr lang="en-IE" dirty="0"/>
          </a:p>
          <a:p>
            <a:r>
              <a:rPr lang="en-IE" dirty="0"/>
              <a:t>Provide a Comparison of the TCO of using a taxi and those of owning a car</a:t>
            </a:r>
          </a:p>
          <a:p>
            <a:endParaRPr lang="en-IE" dirty="0"/>
          </a:p>
          <a:p>
            <a:endParaRPr lang="en-IE" dirty="0"/>
          </a:p>
        </p:txBody>
      </p:sp>
      <p:pic>
        <p:nvPicPr>
          <p:cNvPr id="2050" name="Picture 2"/>
          <p:cNvPicPr>
            <a:picLocks noGrp="1" noChangeAspect="1" noChangeArrowheads="1"/>
          </p:cNvPicPr>
          <p:nvPr>
            <p:ph sz="half" idx="2"/>
          </p:nvPr>
        </p:nvPicPr>
        <p:blipFill>
          <a:blip r:embed="rId3"/>
          <a:srcRect/>
          <a:stretch>
            <a:fillRect/>
          </a:stretch>
        </p:blipFill>
        <p:spPr bwMode="auto">
          <a:xfrm>
            <a:off x="6381752" y="1785926"/>
            <a:ext cx="3643338" cy="2421095"/>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6381752" y="4429132"/>
            <a:ext cx="3713051" cy="2071702"/>
          </a:xfrm>
          <a:prstGeom prst="rect">
            <a:avLst/>
          </a:prstGeom>
          <a:noFill/>
          <a:ln w="9525">
            <a:noFill/>
            <a:miter lim="800000"/>
            <a:headEnd/>
            <a:tailEnd/>
          </a:ln>
          <a:effectLst/>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DC News</a:t>
            </a:r>
          </a:p>
        </p:txBody>
      </p:sp>
      <p:pic>
        <p:nvPicPr>
          <p:cNvPr id="5" name="Content Placeholder 4"/>
          <p:cNvPicPr>
            <a:picLocks noGrp="1" noChangeAspect="1"/>
          </p:cNvPicPr>
          <p:nvPr>
            <p:ph sz="half" idx="1"/>
          </p:nvPr>
        </p:nvPicPr>
        <p:blipFill>
          <a:blip r:embed="rId3"/>
          <a:stretch>
            <a:fillRect/>
          </a:stretch>
        </p:blipFill>
        <p:spPr>
          <a:xfrm>
            <a:off x="1775520" y="2441964"/>
            <a:ext cx="4038600" cy="2842434"/>
          </a:xfrm>
          <a:prstGeom prst="rect">
            <a:avLst/>
          </a:prstGeom>
        </p:spPr>
      </p:pic>
      <p:sp>
        <p:nvSpPr>
          <p:cNvPr id="4" name="Content Placeholder 3"/>
          <p:cNvSpPr>
            <a:spLocks noGrp="1"/>
          </p:cNvSpPr>
          <p:nvPr>
            <p:ph sz="half" idx="2"/>
          </p:nvPr>
        </p:nvSpPr>
        <p:spPr/>
        <p:txBody>
          <a:bodyPr/>
          <a:lstStyle/>
          <a:p>
            <a:r>
              <a:rPr lang="en-IE" dirty="0"/>
              <a:t>New data Centres in Dublin </a:t>
            </a:r>
          </a:p>
          <a:p>
            <a:endParaRPr lang="en-IE" dirty="0"/>
          </a:p>
          <a:p>
            <a:r>
              <a:rPr lang="en-IE" dirty="0"/>
              <a:t>Dublin the </a:t>
            </a:r>
            <a:r>
              <a:rPr lang="en-IE" dirty="0" err="1"/>
              <a:t>TechHub</a:t>
            </a:r>
            <a:endParaRPr lang="en-IE" dirty="0"/>
          </a:p>
        </p:txBody>
      </p:sp>
    </p:spTree>
    <p:custDataLst>
      <p:tags r:id="rId1"/>
    </p:custDataLst>
    <p:extLst>
      <p:ext uri="{BB962C8B-B14F-4D97-AF65-F5344CB8AC3E}">
        <p14:creationId xmlns:p14="http://schemas.microsoft.com/office/powerpoint/2010/main" val="3311723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Lab / Tutorial</a:t>
            </a:r>
          </a:p>
        </p:txBody>
      </p:sp>
      <p:sp>
        <p:nvSpPr>
          <p:cNvPr id="3" name="Content Placeholder 2"/>
          <p:cNvSpPr>
            <a:spLocks noGrp="1"/>
          </p:cNvSpPr>
          <p:nvPr>
            <p:ph idx="1"/>
          </p:nvPr>
        </p:nvSpPr>
        <p:spPr/>
        <p:txBody>
          <a:bodyPr>
            <a:normAutofit fontScale="92500" lnSpcReduction="20000"/>
          </a:bodyPr>
          <a:lstStyle/>
          <a:p>
            <a:r>
              <a:rPr lang="en-IE" dirty="0"/>
              <a:t>The Physical Cloud – Under The Hood</a:t>
            </a:r>
          </a:p>
          <a:p>
            <a:r>
              <a:rPr lang="en-IE" dirty="0"/>
              <a:t>Data </a:t>
            </a:r>
            <a:r>
              <a:rPr lang="en-IE" dirty="0" err="1"/>
              <a:t>Center</a:t>
            </a:r>
            <a:r>
              <a:rPr lang="en-IE" dirty="0"/>
              <a:t> Boom Ireland </a:t>
            </a:r>
          </a:p>
          <a:p>
            <a:r>
              <a:rPr lang="en-IE" dirty="0">
                <a:hlinkClick r:id="rId3"/>
              </a:rPr>
              <a:t>https://www.youtube.com/watch?v=3CnnIfApUbY</a:t>
            </a:r>
            <a:r>
              <a:rPr lang="en-IE" dirty="0"/>
              <a:t> </a:t>
            </a:r>
          </a:p>
          <a:p>
            <a:endParaRPr lang="en-IE" dirty="0"/>
          </a:p>
          <a:p>
            <a:r>
              <a:rPr lang="en-IE" dirty="0"/>
              <a:t>Inside a Google Data </a:t>
            </a:r>
            <a:r>
              <a:rPr lang="en-IE" dirty="0" err="1"/>
              <a:t>Center</a:t>
            </a:r>
            <a:endParaRPr lang="en-IE" dirty="0"/>
          </a:p>
          <a:p>
            <a:r>
              <a:rPr lang="en-IE" dirty="0">
                <a:hlinkClick r:id="rId4"/>
              </a:rPr>
              <a:t>https://youtu.be/XZmGGAbHqa0</a:t>
            </a:r>
            <a:r>
              <a:rPr lang="en-IE" dirty="0"/>
              <a:t> </a:t>
            </a:r>
          </a:p>
          <a:p>
            <a:r>
              <a:rPr lang="en-IE" dirty="0"/>
              <a:t>What is the most innovative part of this data centre design?</a:t>
            </a:r>
          </a:p>
          <a:p>
            <a:pPr marL="0" indent="0">
              <a:buNone/>
            </a:pPr>
            <a:endParaRPr lang="en-IE" dirty="0"/>
          </a:p>
          <a:p>
            <a:r>
              <a:rPr lang="en-IE" dirty="0"/>
              <a:t>What are the Key Considerations with DCs</a:t>
            </a:r>
          </a:p>
          <a:p>
            <a:r>
              <a:rPr lang="en-IE" dirty="0"/>
              <a:t>Energy / Security / Reliability ? </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7EE1-F7E8-44CE-BAA4-C28FA8E2C48E}"/>
              </a:ext>
            </a:extLst>
          </p:cNvPr>
          <p:cNvSpPr>
            <a:spLocks noGrp="1"/>
          </p:cNvSpPr>
          <p:nvPr>
            <p:ph type="title"/>
          </p:nvPr>
        </p:nvSpPr>
        <p:spPr/>
        <p:txBody>
          <a:bodyPr/>
          <a:lstStyle/>
          <a:p>
            <a:r>
              <a:rPr lang="en-IE" dirty="0"/>
              <a:t>Advantages of virtualization</a:t>
            </a:r>
          </a:p>
        </p:txBody>
      </p:sp>
      <p:pic>
        <p:nvPicPr>
          <p:cNvPr id="5" name="Picture 4">
            <a:extLst>
              <a:ext uri="{FF2B5EF4-FFF2-40B4-BE49-F238E27FC236}">
                <a16:creationId xmlns:a16="http://schemas.microsoft.com/office/drawing/2014/main" id="{10701BF5-C844-4982-B241-2F8763EE7CC1}"/>
              </a:ext>
            </a:extLst>
          </p:cNvPr>
          <p:cNvPicPr>
            <a:picLocks noChangeAspect="1"/>
          </p:cNvPicPr>
          <p:nvPr/>
        </p:nvPicPr>
        <p:blipFill>
          <a:blip r:embed="rId2"/>
          <a:stretch>
            <a:fillRect/>
          </a:stretch>
        </p:blipFill>
        <p:spPr>
          <a:xfrm>
            <a:off x="1996973" y="1453749"/>
            <a:ext cx="8198053" cy="4909299"/>
          </a:xfrm>
          <a:prstGeom prst="rect">
            <a:avLst/>
          </a:prstGeom>
        </p:spPr>
      </p:pic>
    </p:spTree>
    <p:extLst>
      <p:ext uri="{BB962C8B-B14F-4D97-AF65-F5344CB8AC3E}">
        <p14:creationId xmlns:p14="http://schemas.microsoft.com/office/powerpoint/2010/main" val="138428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115064" cy="1143000"/>
          </a:xfrm>
        </p:spPr>
        <p:txBody>
          <a:bodyPr>
            <a:normAutofit fontScale="90000"/>
          </a:bodyPr>
          <a:lstStyle/>
          <a:p>
            <a:r>
              <a:rPr lang="en-IE" dirty="0">
                <a:latin typeface="Gisha" pitchFamily="34" charset="-79"/>
                <a:cs typeface="Gisha" pitchFamily="34" charset="-79"/>
              </a:rPr>
              <a:t>Recap : The Basics </a:t>
            </a:r>
          </a:p>
        </p:txBody>
      </p:sp>
      <p:sp>
        <p:nvSpPr>
          <p:cNvPr id="3" name="Content Placeholder 2"/>
          <p:cNvSpPr>
            <a:spLocks noGrp="1"/>
          </p:cNvSpPr>
          <p:nvPr>
            <p:ph idx="1"/>
          </p:nvPr>
        </p:nvSpPr>
        <p:spPr/>
        <p:txBody>
          <a:bodyPr/>
          <a:lstStyle/>
          <a:p>
            <a:r>
              <a:rPr lang="en-IE" dirty="0">
                <a:cs typeface="Gisha" pitchFamily="34" charset="-79"/>
              </a:rPr>
              <a:t>What is Cloud Computing ?? </a:t>
            </a:r>
          </a:p>
          <a:p>
            <a:pPr>
              <a:buNone/>
            </a:pPr>
            <a:endParaRPr lang="en-IE" dirty="0">
              <a:cs typeface="Gisha" pitchFamily="34" charset="-79"/>
            </a:endParaRPr>
          </a:p>
          <a:p>
            <a:r>
              <a:rPr lang="en-IE" dirty="0">
                <a:cs typeface="Gisha" pitchFamily="34" charset="-79"/>
              </a:rPr>
              <a:t>Cloud computing is a Paradigm that allows </a:t>
            </a:r>
            <a:r>
              <a:rPr lang="en-IE" dirty="0">
                <a:solidFill>
                  <a:srgbClr val="C00000"/>
                </a:solidFill>
                <a:cs typeface="Gisha" pitchFamily="34" charset="-79"/>
              </a:rPr>
              <a:t>On-Demand</a:t>
            </a:r>
            <a:r>
              <a:rPr lang="en-IE" dirty="0">
                <a:cs typeface="Gisha" pitchFamily="34" charset="-79"/>
              </a:rPr>
              <a:t> Network Access to </a:t>
            </a:r>
            <a:r>
              <a:rPr lang="en-IE" dirty="0">
                <a:solidFill>
                  <a:srgbClr val="C00000"/>
                </a:solidFill>
                <a:cs typeface="Gisha" pitchFamily="34" charset="-79"/>
              </a:rPr>
              <a:t>Shared computing Resources</a:t>
            </a:r>
            <a:r>
              <a:rPr lang="en-IE" dirty="0">
                <a:cs typeface="Gisha" pitchFamily="34" charset="-79"/>
              </a:rPr>
              <a:t>. </a:t>
            </a:r>
          </a:p>
          <a:p>
            <a:endParaRPr lang="en-IE" dirty="0">
              <a:cs typeface="Gisha" pitchFamily="34" charset="-79"/>
            </a:endParaRPr>
          </a:p>
          <a:p>
            <a:r>
              <a:rPr lang="en-IE" dirty="0">
                <a:cs typeface="Gisha" pitchFamily="34" charset="-79"/>
              </a:rPr>
              <a:t>A Model for Managing , Storing &amp; Processing Data Online Via The Internet </a:t>
            </a:r>
          </a:p>
          <a:p>
            <a:endParaRPr lang="en-IE" dirty="0">
              <a:cs typeface="Gisha" pitchFamily="34" charset="-79"/>
            </a:endParaRPr>
          </a:p>
        </p:txBody>
      </p:sp>
      <p:sp>
        <p:nvSpPr>
          <p:cNvPr id="5" name="TextBox 4">
            <a:extLst>
              <a:ext uri="{FF2B5EF4-FFF2-40B4-BE49-F238E27FC236}">
                <a16:creationId xmlns:a16="http://schemas.microsoft.com/office/drawing/2014/main" id="{DE49E49C-E920-444A-81BD-5CE758874935}"/>
              </a:ext>
            </a:extLst>
          </p:cNvPr>
          <p:cNvSpPr txBox="1"/>
          <p:nvPr/>
        </p:nvSpPr>
        <p:spPr>
          <a:xfrm>
            <a:off x="5335398" y="1077472"/>
            <a:ext cx="6094602" cy="1754326"/>
          </a:xfrm>
          <a:prstGeom prst="rect">
            <a:avLst/>
          </a:prstGeom>
          <a:noFill/>
        </p:spPr>
        <p:txBody>
          <a:bodyPr wrap="square">
            <a:spAutoFit/>
          </a:bodyPr>
          <a:lstStyle/>
          <a:p>
            <a:r>
              <a:rPr lang="en-IE" dirty="0"/>
              <a:t>According to the official NIST definition, "cloud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p:txBody>
      </p:sp>
      <p:pic>
        <p:nvPicPr>
          <p:cNvPr id="7" name="Picture 6">
            <a:extLst>
              <a:ext uri="{FF2B5EF4-FFF2-40B4-BE49-F238E27FC236}">
                <a16:creationId xmlns:a16="http://schemas.microsoft.com/office/drawing/2014/main" id="{9CED4CBE-0A90-46F9-9805-F3A2931EDE48}"/>
              </a:ext>
            </a:extLst>
          </p:cNvPr>
          <p:cNvPicPr>
            <a:picLocks noChangeAspect="1"/>
          </p:cNvPicPr>
          <p:nvPr/>
        </p:nvPicPr>
        <p:blipFill>
          <a:blip r:embed="rId3"/>
          <a:stretch>
            <a:fillRect/>
          </a:stretch>
        </p:blipFill>
        <p:spPr>
          <a:xfrm>
            <a:off x="1251678" y="1193800"/>
            <a:ext cx="1266825" cy="447675"/>
          </a:xfrm>
          <a:prstGeom prst="rect">
            <a:avLst/>
          </a:prstGeom>
        </p:spPr>
      </p:pic>
      <p:sp>
        <p:nvSpPr>
          <p:cNvPr id="9" name="TextBox 8">
            <a:extLst>
              <a:ext uri="{FF2B5EF4-FFF2-40B4-BE49-F238E27FC236}">
                <a16:creationId xmlns:a16="http://schemas.microsoft.com/office/drawing/2014/main" id="{2B181146-8BD0-4795-AE4F-8637EAE11E2E}"/>
              </a:ext>
            </a:extLst>
          </p:cNvPr>
          <p:cNvSpPr txBox="1"/>
          <p:nvPr/>
        </p:nvSpPr>
        <p:spPr>
          <a:xfrm>
            <a:off x="1050721" y="6010522"/>
            <a:ext cx="6094602" cy="646331"/>
          </a:xfrm>
          <a:prstGeom prst="rect">
            <a:avLst/>
          </a:prstGeom>
          <a:noFill/>
        </p:spPr>
        <p:txBody>
          <a:bodyPr wrap="square">
            <a:spAutoFit/>
          </a:bodyPr>
          <a:lstStyle/>
          <a:p>
            <a:r>
              <a:rPr lang="en-IE" dirty="0">
                <a:hlinkClick r:id="rId4"/>
              </a:rPr>
              <a:t>https://www.nist.gov/news-events/news/2011/10/final-version-nist-cloud-computing-definition-published</a:t>
            </a:r>
            <a:r>
              <a:rPr lang="en-IE" dirty="0"/>
              <a:t> </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257940" cy="1143000"/>
          </a:xfrm>
        </p:spPr>
        <p:txBody>
          <a:bodyPr>
            <a:normAutofit fontScale="90000"/>
          </a:bodyPr>
          <a:lstStyle/>
          <a:p>
            <a:r>
              <a:rPr lang="en-IE" dirty="0">
                <a:latin typeface="Gisha" pitchFamily="34" charset="-79"/>
                <a:cs typeface="Gisha" pitchFamily="34" charset="-79"/>
              </a:rPr>
              <a:t>Cloud Characteristics</a:t>
            </a:r>
          </a:p>
        </p:txBody>
      </p:sp>
      <p:sp>
        <p:nvSpPr>
          <p:cNvPr id="3" name="Content Placeholder 2"/>
          <p:cNvSpPr>
            <a:spLocks noGrp="1"/>
          </p:cNvSpPr>
          <p:nvPr>
            <p:ph idx="1"/>
          </p:nvPr>
        </p:nvSpPr>
        <p:spPr/>
        <p:txBody>
          <a:bodyPr>
            <a:normAutofit fontScale="85000" lnSpcReduction="20000"/>
          </a:bodyPr>
          <a:lstStyle/>
          <a:p>
            <a:r>
              <a:rPr lang="en-IE" dirty="0"/>
              <a:t>On Demand Service </a:t>
            </a:r>
          </a:p>
          <a:p>
            <a:pPr>
              <a:buNone/>
            </a:pPr>
            <a:r>
              <a:rPr lang="en-IE" dirty="0"/>
              <a:t>“ You use it When You Need It “ </a:t>
            </a:r>
          </a:p>
          <a:p>
            <a:endParaRPr lang="en-IE" dirty="0"/>
          </a:p>
          <a:p>
            <a:r>
              <a:rPr lang="en-IE" dirty="0"/>
              <a:t>Network Access </a:t>
            </a:r>
          </a:p>
          <a:p>
            <a:pPr>
              <a:buNone/>
            </a:pPr>
            <a:r>
              <a:rPr lang="en-IE" dirty="0"/>
              <a:t>“ Uses Internet As A Medium”</a:t>
            </a:r>
          </a:p>
          <a:p>
            <a:endParaRPr lang="en-IE" dirty="0"/>
          </a:p>
          <a:p>
            <a:r>
              <a:rPr lang="en-IE" dirty="0"/>
              <a:t>Shared Resources </a:t>
            </a:r>
          </a:p>
          <a:p>
            <a:pPr>
              <a:buNone/>
            </a:pPr>
            <a:r>
              <a:rPr lang="en-IE" dirty="0"/>
              <a:t>“ Resources Are Pooled Together / Used By Multiple Clients” </a:t>
            </a:r>
          </a:p>
          <a:p>
            <a:endParaRPr lang="en-IE" dirty="0"/>
          </a:p>
          <a:p>
            <a:r>
              <a:rPr lang="en-IE" dirty="0"/>
              <a:t>Scalability </a:t>
            </a:r>
          </a:p>
          <a:p>
            <a:pPr>
              <a:buNone/>
            </a:pPr>
            <a:r>
              <a:rPr lang="en-IE" dirty="0"/>
              <a:t>“ Allows Elasticity of Resources” </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981200" y="274638"/>
            <a:ext cx="6043626" cy="1143000"/>
          </a:xfrm>
        </p:spPr>
        <p:txBody>
          <a:bodyPr>
            <a:normAutofit fontScale="90000"/>
          </a:bodyPr>
          <a:lstStyle/>
          <a:p>
            <a:r>
              <a:rPr lang="en-IE" dirty="0">
                <a:latin typeface="Gisha" pitchFamily="34" charset="-79"/>
                <a:cs typeface="Gisha" pitchFamily="34" charset="-79"/>
              </a:rPr>
              <a:t>Cloud Service Types / Delivery Models</a:t>
            </a:r>
          </a:p>
        </p:txBody>
      </p:sp>
      <p:graphicFrame>
        <p:nvGraphicFramePr>
          <p:cNvPr id="15" name="Content Placeholder 14"/>
          <p:cNvGraphicFramePr>
            <a:graphicFrameLocks noGrp="1"/>
          </p:cNvGraphicFramePr>
          <p:nvPr>
            <p:ph idx="1"/>
          </p:nvPr>
        </p:nvGraphicFramePr>
        <p:xfrm>
          <a:off x="3738546" y="2285993"/>
          <a:ext cx="6229336" cy="3311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Arrow 6"/>
          <p:cNvSpPr/>
          <p:nvPr/>
        </p:nvSpPr>
        <p:spPr>
          <a:xfrm>
            <a:off x="3167042" y="2357430"/>
            <a:ext cx="2000264" cy="9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glow" dir="tl">
                <a:rot lat="0" lon="0" rev="5400000"/>
              </a:lightRig>
            </a:scene3d>
            <a:sp3d contourW="12700">
              <a:bevelT w="25400" h="25400"/>
              <a:contourClr>
                <a:schemeClr val="accent6">
                  <a:shade val="73000"/>
                </a:schemeClr>
              </a:contourClr>
            </a:sp3d>
          </a:bodyPr>
          <a:lstStyle/>
          <a:p>
            <a:pPr algn="ctr"/>
            <a:r>
              <a:rPr lang="en-IE"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SAAS</a:t>
            </a:r>
          </a:p>
        </p:txBody>
      </p:sp>
      <p:sp>
        <p:nvSpPr>
          <p:cNvPr id="9" name="Right Arrow 8"/>
          <p:cNvSpPr/>
          <p:nvPr/>
        </p:nvSpPr>
        <p:spPr>
          <a:xfrm>
            <a:off x="2666976" y="3500438"/>
            <a:ext cx="1928826" cy="714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IE" b="1" dirty="0">
                <a:ln/>
                <a:solidFill>
                  <a:schemeClr val="accent3"/>
                </a:solidFill>
              </a:rPr>
              <a:t>PAAS</a:t>
            </a:r>
          </a:p>
        </p:txBody>
      </p:sp>
      <p:sp>
        <p:nvSpPr>
          <p:cNvPr id="12" name="Right Arrow 11"/>
          <p:cNvSpPr/>
          <p:nvPr/>
        </p:nvSpPr>
        <p:spPr>
          <a:xfrm>
            <a:off x="2166910" y="4500570"/>
            <a:ext cx="1571636" cy="714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E"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IAAS</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E" dirty="0"/>
              <a:t>On Demand </a:t>
            </a:r>
          </a:p>
          <a:p>
            <a:r>
              <a:rPr lang="en-IE" dirty="0"/>
              <a:t>Pay-Per-Use of Application Software to Users</a:t>
            </a:r>
          </a:p>
          <a:p>
            <a:r>
              <a:rPr lang="en-IE" dirty="0"/>
              <a:t>Independent Platform</a:t>
            </a:r>
          </a:p>
          <a:p>
            <a:r>
              <a:rPr lang="en-IE" dirty="0"/>
              <a:t>Don't need to install software on end devices</a:t>
            </a:r>
          </a:p>
          <a:p>
            <a:r>
              <a:rPr lang="en-IE" dirty="0"/>
              <a:t>Runs a single instance of the Software and makes it available to multiple users</a:t>
            </a:r>
          </a:p>
          <a:p>
            <a:r>
              <a:rPr lang="en-IE" dirty="0"/>
              <a:t>Makes Cloud Computing a lot cheaper than traditional methods</a:t>
            </a:r>
          </a:p>
          <a:p>
            <a:r>
              <a:rPr lang="en-IE" dirty="0"/>
              <a:t>All computing resources for SAAS required to run the software are managed by the vendor</a:t>
            </a:r>
          </a:p>
          <a:p>
            <a:r>
              <a:rPr lang="en-IE" dirty="0"/>
              <a:t>Accessible Via Web Browser or Lightweight Client Applications</a:t>
            </a:r>
          </a:p>
          <a:p>
            <a:endParaRPr lang="en-IE" dirty="0"/>
          </a:p>
        </p:txBody>
      </p:sp>
      <p:pic>
        <p:nvPicPr>
          <p:cNvPr id="2052" name="Picture 4"/>
          <p:cNvPicPr>
            <a:picLocks noChangeAspect="1" noChangeArrowheads="1"/>
          </p:cNvPicPr>
          <p:nvPr/>
        </p:nvPicPr>
        <p:blipFill>
          <a:blip r:embed="rId3"/>
          <a:srcRect/>
          <a:stretch>
            <a:fillRect/>
          </a:stretch>
        </p:blipFill>
        <p:spPr bwMode="auto">
          <a:xfrm>
            <a:off x="2381225" y="142853"/>
            <a:ext cx="5400675" cy="1285875"/>
          </a:xfrm>
          <a:prstGeom prst="rect">
            <a:avLst/>
          </a:prstGeom>
          <a:noFill/>
          <a:ln w="9525">
            <a:noFill/>
            <a:miter lim="800000"/>
            <a:headEnd/>
            <a:tailEnd/>
          </a:ln>
          <a:effectLst/>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docProps/app.xml><?xml version="1.0" encoding="utf-8"?>
<Properties xmlns="http://schemas.openxmlformats.org/officeDocument/2006/extended-properties" xmlns:vt="http://schemas.openxmlformats.org/officeDocument/2006/docPropsVTypes">
  <Template>Badge</Template>
  <TotalTime>196</TotalTime>
  <Words>1479</Words>
  <Application>Microsoft Office PowerPoint</Application>
  <PresentationFormat>Widescreen</PresentationFormat>
  <Paragraphs>263</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Gadugi</vt:lpstr>
      <vt:lpstr>Gill Sans MT</vt:lpstr>
      <vt:lpstr>Gisha</vt:lpstr>
      <vt:lpstr>Impact</vt:lpstr>
      <vt:lpstr>Badge</vt:lpstr>
      <vt:lpstr>Notes on Cloud Computing</vt:lpstr>
      <vt:lpstr>Virtualization</vt:lpstr>
      <vt:lpstr>Key Concepts</vt:lpstr>
      <vt:lpstr>Types of Virtualization</vt:lpstr>
      <vt:lpstr>Advantages of virtualization</vt:lpstr>
      <vt:lpstr>Recap : The Basics </vt:lpstr>
      <vt:lpstr>Cloud Characteristics</vt:lpstr>
      <vt:lpstr>Cloud Service Types / Delivery Models</vt:lpstr>
      <vt:lpstr>PowerPoint Presentation</vt:lpstr>
      <vt:lpstr>PowerPoint Presentation</vt:lpstr>
      <vt:lpstr>PowerPoint Presentation</vt:lpstr>
      <vt:lpstr>PowerPoint Presentation</vt:lpstr>
      <vt:lpstr>PowerPoint Presentation</vt:lpstr>
      <vt:lpstr>PowerPoint Presentation</vt:lpstr>
      <vt:lpstr>Cloud Service Types / Delivery Models</vt:lpstr>
      <vt:lpstr>Deployment Models (NIST) </vt:lpstr>
      <vt:lpstr>Big Players </vt:lpstr>
      <vt:lpstr>PowerPoint Presentation</vt:lpstr>
      <vt:lpstr>Heads in the Clouds</vt:lpstr>
      <vt:lpstr>Fastest Growing for 2021</vt:lpstr>
      <vt:lpstr>Measuring Clouds Value</vt:lpstr>
      <vt:lpstr>Measuring Clouds Value</vt:lpstr>
      <vt:lpstr>Cloud Characteristics</vt:lpstr>
      <vt:lpstr>Value Proposition</vt:lpstr>
      <vt:lpstr>The Speed and Rate of Change </vt:lpstr>
      <vt:lpstr>Total Cost of Ownership Optimization </vt:lpstr>
      <vt:lpstr>Rapid Provisioning </vt:lpstr>
      <vt:lpstr>Increased Margin and Cost Control</vt:lpstr>
      <vt:lpstr>Dynamic usage </vt:lpstr>
      <vt:lpstr>Risk &amp; Compliance </vt:lpstr>
      <vt:lpstr>Enhanced capacity utilization</vt:lpstr>
      <vt:lpstr>Access to business skills and capability improvement</vt:lpstr>
      <vt:lpstr>CapEx Vs OpEx</vt:lpstr>
      <vt:lpstr>CapEx Vs OpEx</vt:lpstr>
      <vt:lpstr>Advantages of an on-premise solution ? </vt:lpstr>
      <vt:lpstr>PowerPoint Presentation</vt:lpstr>
      <vt:lpstr>PowerPoint Presentation</vt:lpstr>
      <vt:lpstr>Value Proposition</vt:lpstr>
      <vt:lpstr>Value Proposition</vt:lpstr>
      <vt:lpstr>Value Proposition</vt:lpstr>
      <vt:lpstr>Value Proposition</vt:lpstr>
      <vt:lpstr>How To Avoid Some of These Pitfalls</vt:lpstr>
      <vt:lpstr>The Value of Cloud</vt:lpstr>
      <vt:lpstr>The Value of Cloud</vt:lpstr>
      <vt:lpstr>Value Proposition</vt:lpstr>
      <vt:lpstr>DC News</vt:lpstr>
      <vt:lpstr>Lab /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on Cloud Computing</dc:title>
  <dc:creator>Rommel</dc:creator>
  <cp:lastModifiedBy>Rommel</cp:lastModifiedBy>
  <cp:revision>13</cp:revision>
  <dcterms:created xsi:type="dcterms:W3CDTF">2021-02-18T19:06:13Z</dcterms:created>
  <dcterms:modified xsi:type="dcterms:W3CDTF">2021-02-24T18:35:58Z</dcterms:modified>
</cp:coreProperties>
</file>